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308" r:id="rId5"/>
    <p:sldId id="267" r:id="rId6"/>
    <p:sldId id="268" r:id="rId7"/>
    <p:sldId id="269" r:id="rId8"/>
    <p:sldId id="273" r:id="rId9"/>
    <p:sldId id="274" r:id="rId10"/>
    <p:sldId id="270" r:id="rId11"/>
    <p:sldId id="271" r:id="rId12"/>
    <p:sldId id="272" r:id="rId13"/>
    <p:sldId id="275" r:id="rId14"/>
    <p:sldId id="27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78" r:id="rId25"/>
    <p:sldId id="266" r:id="rId26"/>
    <p:sldId id="277" r:id="rId27"/>
    <p:sldId id="282" r:id="rId28"/>
    <p:sldId id="283" r:id="rId29"/>
    <p:sldId id="279" r:id="rId30"/>
    <p:sldId id="300" r:id="rId31"/>
    <p:sldId id="301" r:id="rId32"/>
    <p:sldId id="302" r:id="rId33"/>
    <p:sldId id="304" r:id="rId34"/>
    <p:sldId id="305" r:id="rId35"/>
    <p:sldId id="303" r:id="rId36"/>
    <p:sldId id="284" r:id="rId37"/>
    <p:sldId id="298" r:id="rId38"/>
    <p:sldId id="299" r:id="rId39"/>
    <p:sldId id="285" r:id="rId40"/>
    <p:sldId id="286" r:id="rId41"/>
    <p:sldId id="287" r:id="rId42"/>
    <p:sldId id="288" r:id="rId43"/>
    <p:sldId id="290" r:id="rId44"/>
    <p:sldId id="289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80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5600"/>
    <a:srgbClr val="E84B02"/>
    <a:srgbClr val="BA0003"/>
    <a:srgbClr val="62139E"/>
    <a:srgbClr val="219797"/>
    <a:srgbClr val="E3CD74"/>
    <a:srgbClr val="EEB42D"/>
    <a:srgbClr val="EED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7" autoAdjust="0"/>
    <p:restoredTop sz="94626" autoAdjust="0"/>
  </p:normalViewPr>
  <p:slideViewPr>
    <p:cSldViewPr>
      <p:cViewPr varScale="1">
        <p:scale>
          <a:sx n="121" d="100"/>
          <a:sy n="121" d="100"/>
        </p:scale>
        <p:origin x="20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69888"/>
            <a:ext cx="8153400" cy="1165225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7620000" cy="519113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FDAAAAA-8B43-46BB-B6F2-5211ADC78D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DCD90-7ED4-40C0-A954-25D710E6AE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5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5334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1934D-C0ED-4D66-BEFC-10C456098C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27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D0F66-ADDF-40ED-B21B-9CE1F9DBE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61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B53D7-7E55-4292-A8C6-FC9AB4EF6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48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2954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B31AF-029B-4A14-9524-9DC36CA369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3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1C57C-91D2-48E1-9B9F-676DD7062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73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7C2B3-7FF0-41BA-B353-E0A4172B05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73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00C52-E29D-46AB-A13D-38F6B0B19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08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00776-F12E-47E4-82AB-7016762725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23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F5C95-FFB0-492B-A10C-D891B1111C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65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33400"/>
            <a:ext cx="7620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7772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008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838C895E-01D3-4111-A124-58BE67DCF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hysics.princeton.edu/pulsar/k1jt/wsjtx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4ifb.com/FT8_Hinson_tips_for_HF_DXers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HF Digital Modes, Including FT-8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7123814" cy="519113"/>
          </a:xfrm>
        </p:spPr>
        <p:txBody>
          <a:bodyPr/>
          <a:lstStyle/>
          <a:p>
            <a:r>
              <a:rPr lang="en-US" dirty="0"/>
              <a:t>Neil Goldstein, W2NDG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5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2EA2-B96B-4FC7-8311-2289F21C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DDA99-3157-4BB3-8B30-53E80F49B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95400"/>
            <a:ext cx="8229600" cy="5029200"/>
          </a:xfrm>
        </p:spPr>
        <p:txBody>
          <a:bodyPr/>
          <a:lstStyle/>
          <a:p>
            <a:r>
              <a:rPr lang="en-US" sz="2200" b="1" dirty="0"/>
              <a:t>CQ K1ABC FN42                          #K1ABC calls CQ</a:t>
            </a:r>
          </a:p>
          <a:p>
            <a:endParaRPr lang="en-US" sz="2200" b="1" dirty="0"/>
          </a:p>
          <a:p>
            <a:r>
              <a:rPr lang="en-US" sz="2200" b="1" dirty="0"/>
              <a:t>                  K1ABC G0XYZ IO91     #G0XYZ answers</a:t>
            </a:r>
          </a:p>
          <a:p>
            <a:endParaRPr lang="en-US" sz="2200" b="1" dirty="0"/>
          </a:p>
          <a:p>
            <a:r>
              <a:rPr lang="en-US" sz="2200" b="1" dirty="0"/>
              <a:t>G0XYZ K1ABC –19                        #K1ABC sends report</a:t>
            </a:r>
          </a:p>
          <a:p>
            <a:endParaRPr lang="en-US" sz="2200" b="1" dirty="0"/>
          </a:p>
          <a:p>
            <a:r>
              <a:rPr lang="en-US" sz="2200" b="1" dirty="0"/>
              <a:t>                  K1ABC G0XYZ R-22     #G0XYZ sends </a:t>
            </a:r>
            <a:r>
              <a:rPr lang="en-US" sz="2200" b="1" dirty="0" err="1"/>
              <a:t>R+report</a:t>
            </a:r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G0XYZ K1ABC RRR                        #K1ABC sends RRR</a:t>
            </a:r>
          </a:p>
          <a:p>
            <a:endParaRPr lang="en-US" sz="2200" b="1" dirty="0"/>
          </a:p>
          <a:p>
            <a:r>
              <a:rPr lang="en-US" sz="2200" b="1" dirty="0"/>
              <a:t>                  K1ABC G0XYZ 73       #G0XYZ sends 73</a:t>
            </a:r>
          </a:p>
        </p:txBody>
      </p:sp>
    </p:spTree>
    <p:extLst>
      <p:ext uri="{BB962C8B-B14F-4D97-AF65-F5344CB8AC3E}">
        <p14:creationId xmlns:p14="http://schemas.microsoft.com/office/powerpoint/2010/main" val="298443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F774-2529-428B-A38C-EDAC9AF5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“A” Word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441E5-5DE9-4243-AC10-A93D1B1A7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small amount of automation is present</a:t>
            </a:r>
          </a:p>
          <a:p>
            <a:r>
              <a:rPr lang="en-US" dirty="0"/>
              <a:t>Once you “jump” on a signal, the major steps can be automatic</a:t>
            </a:r>
          </a:p>
          <a:p>
            <a:r>
              <a:rPr lang="en-US" dirty="0"/>
              <a:t>If choose to call CQ first, the process is even more automatic once someone responds.</a:t>
            </a:r>
          </a:p>
          <a:p>
            <a:r>
              <a:rPr lang="en-US" dirty="0"/>
              <a:t>Any more automation than that is not discussed here.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3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F1CD-9FBC-4EA2-A005-75A337E45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FB628-C9EF-4748-B0B7-4340637E8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Yes, JT-65 was originally thought of as a low power mode, but not for the reasons you think.  Duty cycle made it that way.  Running your transmitter flat out on MFSK for 50 seconds straight is not a great thing.  FT8 fixes this, as well as speeding things up just to dial back the boredom involved with 6 x 60 second portions of a full exchange</a:t>
            </a:r>
          </a:p>
        </p:txBody>
      </p:sp>
    </p:spTree>
    <p:extLst>
      <p:ext uri="{BB962C8B-B14F-4D97-AF65-F5344CB8AC3E}">
        <p14:creationId xmlns:p14="http://schemas.microsoft.com/office/powerpoint/2010/main" val="22544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FC21A-0B92-4E00-86D0-9733FF45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Enter: FT8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6AAE0-F8D0-44D1-A464-5D13C838B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FT8 was developed jointly by Joe Taylor and Steve Franke (K9AN).</a:t>
            </a:r>
          </a:p>
          <a:p>
            <a:r>
              <a:rPr lang="en-US" dirty="0"/>
              <a:t>Same basic features and rules as JT65, but the interval drops from 60 seconds to 15 seconds.  Timing is now MORE IMPORTANT!</a:t>
            </a:r>
          </a:p>
          <a:p>
            <a:r>
              <a:rPr lang="en-US" dirty="0"/>
              <a:t>The original idea was a mode for multi-hop </a:t>
            </a:r>
            <a:r>
              <a:rPr lang="en-US" dirty="0" err="1"/>
              <a:t>Es</a:t>
            </a:r>
            <a:r>
              <a:rPr lang="en-US" dirty="0"/>
              <a:t> where signals may be more prone to fading.  JT65 fans had other plans though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36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0CD1-CDC2-49FA-B04A-32596349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FT8 Technical Info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E3512-8E3F-47D4-B14F-747DCBA88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Eight tone MFSK</a:t>
            </a:r>
          </a:p>
          <a:p>
            <a:r>
              <a:rPr lang="en-US" dirty="0"/>
              <a:t>47hz Bandwidth</a:t>
            </a:r>
          </a:p>
          <a:p>
            <a:r>
              <a:rPr lang="en-US" dirty="0"/>
              <a:t>Decoding threshold = -20db</a:t>
            </a:r>
          </a:p>
          <a:p>
            <a:r>
              <a:rPr lang="en-US" dirty="0"/>
              <a:t>Decodes all signals in the passband</a:t>
            </a:r>
          </a:p>
          <a:p>
            <a:endParaRPr lang="en-US" dirty="0"/>
          </a:p>
          <a:p>
            <a:r>
              <a:rPr lang="en-US" dirty="0"/>
              <a:t>Speed </a:t>
            </a:r>
            <a:r>
              <a:rPr lang="en-US" dirty="0" err="1"/>
              <a:t>Speed</a:t>
            </a:r>
            <a:r>
              <a:rPr lang="en-US" dirty="0"/>
              <a:t> </a:t>
            </a:r>
            <a:r>
              <a:rPr lang="en-US" dirty="0" err="1"/>
              <a:t>Speed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797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get it?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https://physics.princeton.edu/pulsar/k1jt/wsjtx.html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But wait…. Stop trying to write this down.</a:t>
            </a:r>
          </a:p>
          <a:p>
            <a:r>
              <a:rPr lang="en-US" dirty="0"/>
              <a:t>Just GOOGLE IT!   </a:t>
            </a:r>
          </a:p>
          <a:p>
            <a:r>
              <a:rPr lang="en-US" dirty="0"/>
              <a:t>Google: WSJT-X</a:t>
            </a:r>
          </a:p>
        </p:txBody>
      </p:sp>
    </p:spTree>
    <p:extLst>
      <p:ext uri="{BB962C8B-B14F-4D97-AF65-F5344CB8AC3E}">
        <p14:creationId xmlns:p14="http://schemas.microsoft.com/office/powerpoint/2010/main" val="3396638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620000" cy="1524000"/>
          </a:xfrm>
        </p:spPr>
        <p:txBody>
          <a:bodyPr/>
          <a:lstStyle/>
          <a:p>
            <a:r>
              <a:rPr lang="en-US" sz="3200" dirty="0"/>
              <a:t>Keep your installs up to date!</a:t>
            </a:r>
            <a:br>
              <a:rPr lang="en-US" sz="3200" dirty="0"/>
            </a:br>
            <a:r>
              <a:rPr lang="en-US" sz="3200" dirty="0"/>
              <a:t>Changes sometimes occur that will leave you behind.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7772400" cy="4343400"/>
          </a:xfrm>
        </p:spPr>
        <p:txBody>
          <a:bodyPr/>
          <a:lstStyle/>
          <a:p>
            <a:r>
              <a:rPr lang="en-US" dirty="0"/>
              <a:t>Windows</a:t>
            </a:r>
          </a:p>
          <a:p>
            <a:pPr lvl="1"/>
            <a:r>
              <a:rPr lang="en-US" sz="2400" dirty="0"/>
              <a:t>Runs on Windows XP, 7, 8, 10 both 32 and 64</a:t>
            </a:r>
          </a:p>
          <a:p>
            <a:r>
              <a:rPr lang="en-US" dirty="0"/>
              <a:t>Linux</a:t>
            </a:r>
          </a:p>
          <a:p>
            <a:pPr lvl="1"/>
            <a:r>
              <a:rPr lang="en-US" sz="2400" dirty="0"/>
              <a:t>Builds for </a:t>
            </a:r>
          </a:p>
          <a:p>
            <a:pPr lvl="2"/>
            <a:r>
              <a:rPr lang="en-US" sz="2000" dirty="0" err="1"/>
              <a:t>Debian</a:t>
            </a:r>
            <a:r>
              <a:rPr lang="en-US" sz="2000" dirty="0"/>
              <a:t> based distros (.deb)</a:t>
            </a:r>
          </a:p>
          <a:p>
            <a:pPr lvl="2"/>
            <a:r>
              <a:rPr lang="en-US" sz="2000" dirty="0" err="1"/>
              <a:t>RedHat</a:t>
            </a:r>
            <a:r>
              <a:rPr lang="en-US" sz="2000" dirty="0"/>
              <a:t> based distros (.rpm)</a:t>
            </a:r>
          </a:p>
          <a:p>
            <a:pPr lvl="2"/>
            <a:r>
              <a:rPr lang="en-US" sz="2000" dirty="0" err="1"/>
              <a:t>Raspbian</a:t>
            </a:r>
            <a:r>
              <a:rPr lang="en-US" sz="2000" dirty="0"/>
              <a:t> on Raspberry Pi</a:t>
            </a:r>
          </a:p>
          <a:p>
            <a:r>
              <a:rPr lang="en-US" dirty="0"/>
              <a:t>Mac OS/X</a:t>
            </a:r>
          </a:p>
          <a:p>
            <a:pPr lvl="1"/>
            <a:r>
              <a:rPr lang="en-US" sz="2400" dirty="0"/>
              <a:t>10.7 and later (read the readme file!!)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9450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setup </a:t>
            </a:r>
            <a:r>
              <a:rPr lang="en-US" sz="2000" dirty="0"/>
              <a:t>(Except on </a:t>
            </a:r>
            <a:r>
              <a:rPr lang="en-US" sz="2000" dirty="0" err="1"/>
              <a:t>MacOS</a:t>
            </a:r>
            <a:r>
              <a:rPr lang="en-US" sz="2000" dirty="0"/>
              <a:t>)</a:t>
            </a:r>
            <a:endParaRPr lang="en-US" dirty="0"/>
          </a:p>
        </p:txBody>
      </p:sp>
      <p:pic>
        <p:nvPicPr>
          <p:cNvPr id="68610" name="Picture 2" descr="C:\Users\goldsten\Desktop\FT8\setiing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513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3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Continued…</a:t>
            </a:r>
          </a:p>
        </p:txBody>
      </p:sp>
      <p:pic>
        <p:nvPicPr>
          <p:cNvPr id="69634" name="Picture 2" descr="C:\Users\goldsten\Desktop\FT8\setting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11492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1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Continued…</a:t>
            </a:r>
          </a:p>
        </p:txBody>
      </p:sp>
      <p:pic>
        <p:nvPicPr>
          <p:cNvPr id="70658" name="Picture 2" descr="C:\Users\goldsten\Desktop\FT8\setting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513397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79251-DF48-2E4B-97C5-7445008F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600A6-A1D0-9941-962A-342EF9E21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digital mode?</a:t>
            </a:r>
          </a:p>
          <a:p>
            <a:pPr lvl="1"/>
            <a:r>
              <a:rPr lang="en-US" dirty="0"/>
              <a:t>We’re referring to digital text modes for the purposes of this discussion</a:t>
            </a:r>
          </a:p>
          <a:p>
            <a:pPr lvl="1"/>
            <a:r>
              <a:rPr lang="en-US" dirty="0"/>
              <a:t>An Amateur digital mode is a radio mode where characters are sent by a chosen form of modulation and encoded using an open code (not encrypted for security)</a:t>
            </a:r>
          </a:p>
          <a:p>
            <a:pPr lvl="1"/>
            <a:r>
              <a:rPr lang="en-US" dirty="0"/>
              <a:t>Most of these can be heard as tones, blips, musical notes, or organized noise</a:t>
            </a:r>
          </a:p>
          <a:p>
            <a:pPr lvl="1"/>
            <a:r>
              <a:rPr lang="en-US" dirty="0"/>
              <a:t>Technically, CW is a digital mode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87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Continued…</a:t>
            </a:r>
          </a:p>
        </p:txBody>
      </p:sp>
      <p:pic>
        <p:nvPicPr>
          <p:cNvPr id="71682" name="Picture 2" descr="C:\Users\goldsten\Desktop\FT8\setting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52292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C:\Users\goldsten\Desktop\FT8\setting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2" y="3124200"/>
            <a:ext cx="52197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55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Continued…</a:t>
            </a:r>
          </a:p>
        </p:txBody>
      </p:sp>
      <p:pic>
        <p:nvPicPr>
          <p:cNvPr id="72706" name="Picture 2" descr="C:\Users\goldsten\Desktop\FT8\settings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2197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02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Continued…</a:t>
            </a:r>
          </a:p>
        </p:txBody>
      </p:sp>
      <p:pic>
        <p:nvPicPr>
          <p:cNvPr id="73730" name="Picture 2" descr="C:\Users\goldsten\Desktop\FT8\settings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5229226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C:\Users\goldsten\Desktop\FT8\settings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40" y="4343400"/>
            <a:ext cx="51816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773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Window</a:t>
            </a:r>
          </a:p>
        </p:txBody>
      </p:sp>
      <p:pic>
        <p:nvPicPr>
          <p:cNvPr id="74755" name="Picture 3" descr="C:\Users\goldsten\Desktop\FT8\top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7721272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935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Window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72B08-A8E3-40B1-8DE2-3CC93F16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0782"/>
            <a:ext cx="5334000" cy="3440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5C291-EDB0-42ED-9B58-A1A02B4A72B2}"/>
              </a:ext>
            </a:extLst>
          </p:cNvPr>
          <p:cNvSpPr txBox="1"/>
          <p:nvPr/>
        </p:nvSpPr>
        <p:spPr>
          <a:xfrm>
            <a:off x="5486400" y="1270782"/>
            <a:ext cx="266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left window shows band activity.  Green means someone sending CQ, while Red are transmissions directed at you.</a:t>
            </a:r>
          </a:p>
          <a:p>
            <a:endParaRPr lang="en-US" dirty="0"/>
          </a:p>
          <a:p>
            <a:r>
              <a:rPr lang="en-US" dirty="0"/>
              <a:t>Right window shows activity on the receive frequency and your transmissions (Yellow).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317F50-39D8-41E2-A3B4-6B21437AEB58}"/>
              </a:ext>
            </a:extLst>
          </p:cNvPr>
          <p:cNvSpPr txBox="1"/>
          <p:nvPr/>
        </p:nvSpPr>
        <p:spPr>
          <a:xfrm>
            <a:off x="152400" y="4711212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clicking on a green CQ starts the process.  You have to be quick!</a:t>
            </a:r>
          </a:p>
          <a:p>
            <a:r>
              <a:rPr lang="en-US" dirty="0"/>
              <a:t>If you miss, you will re-transmit the response in the next transmit cycle</a:t>
            </a:r>
          </a:p>
          <a:p>
            <a:endParaRPr lang="en-US" dirty="0"/>
          </a:p>
          <a:p>
            <a:r>
              <a:rPr lang="en-US" dirty="0"/>
              <a:t>You can edit the exchanges.  Most people leave them defaulted.</a:t>
            </a:r>
          </a:p>
        </p:txBody>
      </p:sp>
    </p:spTree>
    <p:extLst>
      <p:ext uri="{BB962C8B-B14F-4D97-AF65-F5344CB8AC3E}">
        <p14:creationId xmlns:p14="http://schemas.microsoft.com/office/powerpoint/2010/main" val="2856720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“Wide Graph” (Waterfall)</a:t>
            </a:r>
          </a:p>
        </p:txBody>
      </p:sp>
      <p:pic>
        <p:nvPicPr>
          <p:cNvPr id="75778" name="Picture 2" descr="C:\Users\goldsten\Desktop\FT8\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738187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166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“Wide Graph” (Waterfall)</a:t>
            </a:r>
          </a:p>
        </p:txBody>
      </p:sp>
      <p:pic>
        <p:nvPicPr>
          <p:cNvPr id="75778" name="Picture 2" descr="C:\Users\goldsten\Desktop\FT8\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1"/>
            <a:ext cx="540549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305500-02A0-4D44-8F47-69ED77431FE1}"/>
              </a:ext>
            </a:extLst>
          </p:cNvPr>
          <p:cNvSpPr txBox="1"/>
          <p:nvPr/>
        </p:nvSpPr>
        <p:spPr>
          <a:xfrm>
            <a:off x="5888484" y="1905000"/>
            <a:ext cx="21383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Clicking on the waterfall changes receive frequency</a:t>
            </a:r>
          </a:p>
          <a:p>
            <a:endParaRPr lang="en-US" dirty="0"/>
          </a:p>
          <a:p>
            <a:r>
              <a:rPr lang="en-US" dirty="0"/>
              <a:t>Control-click changes transmit frequency</a:t>
            </a:r>
          </a:p>
        </p:txBody>
      </p:sp>
    </p:spTree>
    <p:extLst>
      <p:ext uri="{BB962C8B-B14F-4D97-AF65-F5344CB8AC3E}">
        <p14:creationId xmlns:p14="http://schemas.microsoft.com/office/powerpoint/2010/main" val="3192768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305500-02A0-4D44-8F47-69ED77431FE1}"/>
              </a:ext>
            </a:extLst>
          </p:cNvPr>
          <p:cNvSpPr txBox="1"/>
          <p:nvPr/>
        </p:nvSpPr>
        <p:spPr>
          <a:xfrm>
            <a:off x="457200" y="1188293"/>
            <a:ext cx="3429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Significant advantages result from using Split mode (separate VFOs for Rx and </a:t>
            </a:r>
            <a:r>
              <a:rPr lang="en-US" dirty="0" err="1"/>
              <a:t>Tx</a:t>
            </a:r>
            <a:r>
              <a:rPr lang="en-US" dirty="0"/>
              <a:t>) if your radio supports it. If it does not, WSJT-X can emulate such behavior. </a:t>
            </a:r>
            <a:r>
              <a:rPr lang="en-US" u="sng" dirty="0"/>
              <a:t>Either method will result in a cleaner transmitted signal</a:t>
            </a:r>
            <a:r>
              <a:rPr lang="en-US" dirty="0"/>
              <a:t>, by keeping the </a:t>
            </a:r>
            <a:r>
              <a:rPr lang="en-US" dirty="0" err="1"/>
              <a:t>Tx</a:t>
            </a:r>
            <a:r>
              <a:rPr lang="en-US" dirty="0"/>
              <a:t> audio always in the range 1500 to 2000 Hz so that audio harmonics cannot pass through the </a:t>
            </a:r>
            <a:r>
              <a:rPr lang="en-US" dirty="0" err="1"/>
              <a:t>Tx</a:t>
            </a:r>
            <a:r>
              <a:rPr lang="en-US" dirty="0"/>
              <a:t> sideband filter. Select Rig to use the radio’s Split mode, or Fake It to have WSJT-X adjust the VFO frequency as needed, when T/R switching occurs. Choose None if you do not wish to use split operation. – WSJT-X Manual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Mode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0"/>
            <a:ext cx="45339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50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305500-02A0-4D44-8F47-69ED77431FE1}"/>
              </a:ext>
            </a:extLst>
          </p:cNvPr>
          <p:cNvSpPr txBox="1"/>
          <p:nvPr/>
        </p:nvSpPr>
        <p:spPr>
          <a:xfrm>
            <a:off x="533400" y="1981200"/>
            <a:ext cx="624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special </a:t>
            </a:r>
            <a:r>
              <a:rPr lang="en-US" b="1" dirty="0"/>
              <a:t>NA VHF Contest</a:t>
            </a:r>
            <a:r>
              <a:rPr lang="en-US" dirty="0"/>
              <a:t> mode can be activated for FT8 and MSK144 modes by checking a box on the main window. This mode is configured especially for contests in which four-character grid locators are the required exchange. When </a:t>
            </a:r>
            <a:r>
              <a:rPr lang="en-US" b="1" dirty="0"/>
              <a:t>NA VHF Contest</a:t>
            </a:r>
            <a:r>
              <a:rPr lang="en-US" dirty="0"/>
              <a:t> mode is active, the standard QSO sequence looks like this:</a:t>
            </a:r>
          </a:p>
          <a:p>
            <a:r>
              <a:rPr lang="en-US" dirty="0"/>
              <a:t>CQ K1ABC FN42 </a:t>
            </a:r>
          </a:p>
          <a:p>
            <a:r>
              <a:rPr lang="en-US" dirty="0"/>
              <a:t>		K1ABC W9XYZ EN37 </a:t>
            </a:r>
          </a:p>
          <a:p>
            <a:r>
              <a:rPr lang="en-US" dirty="0"/>
              <a:t>W9XYZ K1ABC R FN42 </a:t>
            </a:r>
          </a:p>
          <a:p>
            <a:r>
              <a:rPr lang="en-US" dirty="0"/>
              <a:t>		K1ABC W9XYZ RRR </a:t>
            </a:r>
          </a:p>
          <a:p>
            <a:r>
              <a:rPr lang="en-US" dirty="0"/>
              <a:t>W9XYZ K1ABC 73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 Mode</a:t>
            </a:r>
          </a:p>
        </p:txBody>
      </p:sp>
    </p:spTree>
    <p:extLst>
      <p:ext uri="{BB962C8B-B14F-4D97-AF65-F5344CB8AC3E}">
        <p14:creationId xmlns:p14="http://schemas.microsoft.com/office/powerpoint/2010/main" val="937766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C7A1D-453F-4BE6-9F75-F4C8C162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171E1-1E79-41EF-8F7A-978CD782B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JTAlert</a:t>
            </a:r>
            <a:r>
              <a:rPr lang="en-US" dirty="0"/>
              <a:t> from hamapps.com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09602-CF75-48ED-A3F4-7611F908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" y="3048000"/>
            <a:ext cx="8081667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39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ED69-600E-7647-8170-64BD0EB2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BD292-738B-1240-9422-1A2A40D83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7772400" cy="5181600"/>
          </a:xfrm>
        </p:spPr>
        <p:txBody>
          <a:bodyPr/>
          <a:lstStyle/>
          <a:p>
            <a:r>
              <a:rPr lang="en-US" dirty="0"/>
              <a:t>CW, RTTY</a:t>
            </a:r>
          </a:p>
          <a:p>
            <a:r>
              <a:rPr lang="en-US" dirty="0"/>
              <a:t>PSK31 (and other PSK derivatives)</a:t>
            </a:r>
          </a:p>
          <a:p>
            <a:r>
              <a:rPr lang="en-US" dirty="0"/>
              <a:t>Olivia, </a:t>
            </a:r>
            <a:r>
              <a:rPr lang="en-US" dirty="0" err="1"/>
              <a:t>Contestia</a:t>
            </a:r>
            <a:r>
              <a:rPr lang="en-US" dirty="0"/>
              <a:t>, Domino</a:t>
            </a:r>
          </a:p>
          <a:p>
            <a:r>
              <a:rPr lang="en-US" dirty="0" err="1"/>
              <a:t>Hellschreiber</a:t>
            </a:r>
            <a:r>
              <a:rPr lang="en-US" dirty="0"/>
              <a:t> (or Hell)</a:t>
            </a:r>
          </a:p>
          <a:p>
            <a:r>
              <a:rPr lang="en-US" dirty="0"/>
              <a:t>Packet, MT63</a:t>
            </a:r>
          </a:p>
          <a:p>
            <a:r>
              <a:rPr lang="en-US" dirty="0"/>
              <a:t>JT65, FT8, FT4, JS8</a:t>
            </a:r>
          </a:p>
          <a:p>
            <a:r>
              <a:rPr lang="en-US" dirty="0"/>
              <a:t>WSPR (not really a QSO mode)</a:t>
            </a:r>
          </a:p>
          <a:p>
            <a:r>
              <a:rPr lang="en-US" dirty="0"/>
              <a:t>Pictures too</a:t>
            </a:r>
          </a:p>
          <a:p>
            <a:pPr lvl="1"/>
            <a:r>
              <a:rPr lang="en-US" dirty="0" err="1"/>
              <a:t>WeFAX</a:t>
            </a:r>
            <a:r>
              <a:rPr lang="en-US" dirty="0"/>
              <a:t> and SSTV</a:t>
            </a:r>
          </a:p>
        </p:txBody>
      </p:sp>
    </p:spTree>
    <p:extLst>
      <p:ext uri="{BB962C8B-B14F-4D97-AF65-F5344CB8AC3E}">
        <p14:creationId xmlns:p14="http://schemas.microsoft.com/office/powerpoint/2010/main" val="3121192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D96C-5F55-FD46-B867-8A9A9F42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FT8 Guide by ZL2IFB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7BAC0-56B2-8444-B811-C9BEE7C92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https://www.g4ifb.com/FT8_Hinson_tips_for_HF_DXers.pdf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is all you need really.  We could spend way too much time here talking about details.  Just read this guide!!</a:t>
            </a:r>
          </a:p>
        </p:txBody>
      </p:sp>
    </p:spTree>
    <p:extLst>
      <p:ext uri="{BB962C8B-B14F-4D97-AF65-F5344CB8AC3E}">
        <p14:creationId xmlns:p14="http://schemas.microsoft.com/office/powerpoint/2010/main" val="1015508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6AEB-5CD2-BE46-A8C5-34B2AEE0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FT4 Mode –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2095-C8EC-684B-9DD4-4632418A5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 for contesting</a:t>
            </a:r>
          </a:p>
          <a:p>
            <a:r>
              <a:rPr lang="en-US" dirty="0"/>
              <a:t>4 FSK tones spaced ~20 Hz apart instead of 8 tones ~6 Hz apart, hence FT4 vs. FT8</a:t>
            </a:r>
          </a:p>
          <a:p>
            <a:r>
              <a:rPr lang="en-US" dirty="0"/>
              <a:t>7.5 Sec. transmissions – half the time</a:t>
            </a:r>
          </a:p>
          <a:p>
            <a:r>
              <a:rPr lang="en-US" dirty="0"/>
              <a:t>WSJT-X modes are becoming more prevalent in contests. FT4 allows more QSOs in the same amount of time</a:t>
            </a:r>
          </a:p>
        </p:txBody>
      </p:sp>
    </p:spTree>
    <p:extLst>
      <p:ext uri="{BB962C8B-B14F-4D97-AF65-F5344CB8AC3E}">
        <p14:creationId xmlns:p14="http://schemas.microsoft.com/office/powerpoint/2010/main" val="3977748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191A-49BD-B445-8019-B0B720233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JS8Call –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33BD2-18A0-8941-B04F-D33AB16F6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Designed by Jordan Sherer, KN4CRD</a:t>
            </a:r>
          </a:p>
          <a:p>
            <a:r>
              <a:rPr lang="en-US" dirty="0"/>
              <a:t>Jordan Sherer Designed MSK-8 : JS8</a:t>
            </a:r>
          </a:p>
          <a:p>
            <a:r>
              <a:rPr lang="en-US" dirty="0"/>
              <a:t>Originally known as FT8Call</a:t>
            </a:r>
          </a:p>
          <a:p>
            <a:r>
              <a:rPr lang="en-US" dirty="0"/>
              <a:t>Applying a conversational mode to the FT8 principle.  Conversations occur at approximately 5 - 15 words per minute</a:t>
            </a:r>
          </a:p>
          <a:p>
            <a:r>
              <a:rPr lang="en-US" dirty="0"/>
              <a:t>User guide here: https://</a:t>
            </a:r>
            <a:r>
              <a:rPr lang="en-US" dirty="0" err="1"/>
              <a:t>tinyurl.com</a:t>
            </a:r>
            <a:r>
              <a:rPr lang="en-US" dirty="0"/>
              <a:t>/yc6z73do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569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3D70A-2743-A44F-9550-D193645D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JS8Call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E064-6C1B-8B42-BAFC-B7CE87C79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Newer versions support 4 speeds</a:t>
            </a:r>
          </a:p>
          <a:p>
            <a:pPr lvl="1"/>
            <a:r>
              <a:rPr lang="en-US" dirty="0"/>
              <a:t>Slow, Normal, Fast, and Turbo</a:t>
            </a:r>
          </a:p>
          <a:p>
            <a:pPr lvl="1"/>
            <a:r>
              <a:rPr lang="en-US" dirty="0"/>
              <a:t>30, 15, 10, and 6 second frames</a:t>
            </a:r>
          </a:p>
          <a:p>
            <a:pPr lvl="1"/>
            <a:r>
              <a:rPr lang="en-US" dirty="0"/>
              <a:t>Faster computers can decode all 4 at once</a:t>
            </a:r>
          </a:p>
          <a:p>
            <a:pPr lvl="1"/>
            <a:r>
              <a:rPr lang="en-US" dirty="0"/>
              <a:t>The idea otherwise is to start in NORMAL and move to a faster mode (or slower) depending on conditions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19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3D70A-2743-A44F-9550-D193645D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JS8Call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E064-6C1B-8B42-BAFC-B7CE87C79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types of messages</a:t>
            </a:r>
          </a:p>
          <a:p>
            <a:pPr lvl="1"/>
            <a:r>
              <a:rPr lang="en-US" dirty="0"/>
              <a:t>Standard</a:t>
            </a:r>
          </a:p>
          <a:p>
            <a:pPr lvl="2"/>
            <a:r>
              <a:rPr lang="en-US" dirty="0"/>
              <a:t>Similar to PSK31. Keyboard to keyboard</a:t>
            </a:r>
          </a:p>
          <a:p>
            <a:pPr lvl="3"/>
            <a:r>
              <a:rPr lang="en-US" dirty="0"/>
              <a:t>Only works if you are 10Hz apart</a:t>
            </a:r>
          </a:p>
          <a:p>
            <a:pPr lvl="1"/>
            <a:r>
              <a:rPr lang="en-US" dirty="0"/>
              <a:t>Undirected</a:t>
            </a:r>
          </a:p>
          <a:p>
            <a:pPr lvl="2"/>
            <a:r>
              <a:rPr lang="en-US" dirty="0"/>
              <a:t>For CQ mostly</a:t>
            </a:r>
          </a:p>
          <a:p>
            <a:pPr lvl="1"/>
            <a:r>
              <a:rPr lang="en-US" dirty="0"/>
              <a:t>Directed</a:t>
            </a:r>
          </a:p>
          <a:p>
            <a:pPr lvl="2"/>
            <a:r>
              <a:rPr lang="en-US" dirty="0"/>
              <a:t>To specific call or @ALLCALL or a group call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90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85FE-A4D8-B241-B1AD-6EFA3AC06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JS8Call Main Screen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878510-5CAB-634F-A436-316A9AEC0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" y="1524001"/>
            <a:ext cx="8087118" cy="4400740"/>
          </a:xfrm>
        </p:spPr>
      </p:pic>
    </p:spTree>
    <p:extLst>
      <p:ext uri="{BB962C8B-B14F-4D97-AF65-F5344CB8AC3E}">
        <p14:creationId xmlns:p14="http://schemas.microsoft.com/office/powerpoint/2010/main" val="1146900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4A51-0F50-2F4E-8D60-EC361FBFA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FT8 Radio 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0A573-EC20-D344-A55A-91750EA21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D4D DSB Transceiver Kit </a:t>
            </a:r>
          </a:p>
          <a:p>
            <a:pPr lvl="1"/>
            <a:r>
              <a:rPr lang="en-US" dirty="0"/>
              <a:t>From </a:t>
            </a:r>
            <a:r>
              <a:rPr lang="en-US" dirty="0" err="1"/>
              <a:t>CRKits.com</a:t>
            </a:r>
            <a:endParaRPr lang="en-US" dirty="0"/>
          </a:p>
          <a:p>
            <a:r>
              <a:rPr lang="en-US" dirty="0"/>
              <a:t>DSB Digital Transceiver Kit</a:t>
            </a:r>
          </a:p>
          <a:p>
            <a:pPr lvl="1"/>
            <a:r>
              <a:rPr lang="en-US" dirty="0"/>
              <a:t>From </a:t>
            </a:r>
            <a:r>
              <a:rPr lang="en-US" dirty="0" err="1"/>
              <a:t>QRPguys.com</a:t>
            </a:r>
            <a:endParaRPr lang="en-US" dirty="0"/>
          </a:p>
          <a:p>
            <a:r>
              <a:rPr lang="en-US" dirty="0"/>
              <a:t>K1SWL’s Phaser Digital Mode SSB Kit</a:t>
            </a:r>
          </a:p>
          <a:p>
            <a:pPr lvl="1"/>
            <a:r>
              <a:rPr lang="en-US" dirty="0"/>
              <a:t>From </a:t>
            </a:r>
            <a:r>
              <a:rPr lang="en-US" dirty="0" err="1"/>
              <a:t>midnightdesignsolutions.com</a:t>
            </a:r>
            <a:endParaRPr lang="en-US" dirty="0"/>
          </a:p>
          <a:p>
            <a:r>
              <a:rPr lang="en-US" dirty="0"/>
              <a:t>Digital 40 SSB Transceiver Kit or Assembled</a:t>
            </a:r>
          </a:p>
          <a:p>
            <a:pPr lvl="1"/>
            <a:r>
              <a:rPr lang="en-US" dirty="0"/>
              <a:t>From </a:t>
            </a:r>
            <a:r>
              <a:rPr lang="en-US" dirty="0" err="1"/>
              <a:t>youkits.com</a:t>
            </a:r>
            <a:r>
              <a:rPr lang="en-US" dirty="0"/>
              <a:t>  No manual yet - NEW</a:t>
            </a:r>
          </a:p>
        </p:txBody>
      </p:sp>
    </p:spTree>
    <p:extLst>
      <p:ext uri="{BB962C8B-B14F-4D97-AF65-F5344CB8AC3E}">
        <p14:creationId xmlns:p14="http://schemas.microsoft.com/office/powerpoint/2010/main" val="3852765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56DE9-1F28-CC4A-ADBC-859128AD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DSB Controversy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32282-B76E-7C43-9630-483639BA8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 signal is transmitted in LSB</a:t>
            </a:r>
          </a:p>
          <a:p>
            <a:r>
              <a:rPr lang="en-US" dirty="0"/>
              <a:t>For example: when transmitting on 20M LSB signal will appear in the 20M PSK sub-band.  Not illegal as such, but could be annoying. </a:t>
            </a:r>
          </a:p>
          <a:p>
            <a:r>
              <a:rPr lang="en-US" dirty="0"/>
              <a:t>At 1 Watt (500 mw actually) may not be a huge issue, but….</a:t>
            </a:r>
          </a:p>
          <a:p>
            <a:r>
              <a:rPr lang="en-US" dirty="0"/>
              <a:t>Two DSB transceivers are unable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2535310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C763-BB80-8348-AE1D-88620F487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3BAC-F830-DC46-A63F-A5E180067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Raspberry Pi with LCD screen</a:t>
            </a:r>
          </a:p>
          <a:p>
            <a:r>
              <a:rPr lang="en-US" dirty="0"/>
              <a:t>Completely portable Digital mode rig</a:t>
            </a:r>
          </a:p>
          <a:p>
            <a:r>
              <a:rPr lang="en-US" dirty="0"/>
              <a:t>Just needs battery power (12V and 5V)</a:t>
            </a:r>
          </a:p>
          <a:p>
            <a:endParaRPr lang="en-US" dirty="0"/>
          </a:p>
          <a:p>
            <a:r>
              <a:rPr lang="en-US" dirty="0"/>
              <a:t>Remote operation: PC and Internet with remote desktop or other remote software like TeamViewer, or RDP</a:t>
            </a:r>
          </a:p>
        </p:txBody>
      </p:sp>
    </p:spTree>
    <p:extLst>
      <p:ext uri="{BB962C8B-B14F-4D97-AF65-F5344CB8AC3E}">
        <p14:creationId xmlns:p14="http://schemas.microsoft.com/office/powerpoint/2010/main" val="3793783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D4D From CR Kits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B980-4C40-1E44-8E32-2A2AC99C4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DSB (controversial)</a:t>
            </a:r>
          </a:p>
          <a:p>
            <a:r>
              <a:rPr lang="en-US" dirty="0"/>
              <a:t>Available for FT8 80, 40, and 20 M</a:t>
            </a:r>
          </a:p>
          <a:p>
            <a:r>
              <a:rPr lang="en-US" dirty="0"/>
              <a:t>Available for JS8Call 30 M</a:t>
            </a:r>
          </a:p>
          <a:p>
            <a:r>
              <a:rPr lang="en-US" dirty="0"/>
              <a:t>$39 Plus shipping from </a:t>
            </a:r>
            <a:r>
              <a:rPr lang="en-US" dirty="0" err="1"/>
              <a:t>CRKits</a:t>
            </a:r>
            <a:endParaRPr lang="en-US" dirty="0"/>
          </a:p>
          <a:p>
            <a:r>
              <a:rPr lang="en-US" dirty="0"/>
              <a:t>About 1 Watt</a:t>
            </a:r>
          </a:p>
          <a:p>
            <a:endParaRPr lang="en-US" dirty="0"/>
          </a:p>
          <a:p>
            <a:r>
              <a:rPr lang="en-US" dirty="0"/>
              <a:t>Here’s the one I built: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5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3B0B-A19D-BB4E-BFE6-EBE73A224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7CB28-1EA4-6E46-A12D-F7F2B57A2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FLDIGI</a:t>
            </a:r>
          </a:p>
          <a:p>
            <a:r>
              <a:rPr lang="en-US" dirty="0"/>
              <a:t>WSJT-X</a:t>
            </a:r>
          </a:p>
          <a:p>
            <a:r>
              <a:rPr lang="en-US" dirty="0"/>
              <a:t>JS8-CALL</a:t>
            </a:r>
          </a:p>
          <a:p>
            <a:r>
              <a:rPr lang="en-US" dirty="0"/>
              <a:t>Ham Radio Deluxe – DM780</a:t>
            </a:r>
          </a:p>
          <a:p>
            <a:r>
              <a:rPr lang="en-US" dirty="0" err="1"/>
              <a:t>WinLink</a:t>
            </a:r>
            <a:endParaRPr lang="en-US" dirty="0"/>
          </a:p>
          <a:p>
            <a:r>
              <a:rPr lang="en-US" dirty="0"/>
              <a:t>Others: </a:t>
            </a:r>
            <a:r>
              <a:rPr lang="en-US" dirty="0" err="1"/>
              <a:t>MixW</a:t>
            </a:r>
            <a:r>
              <a:rPr lang="en-US" dirty="0"/>
              <a:t>, </a:t>
            </a:r>
            <a:r>
              <a:rPr lang="en-US" dirty="0" err="1"/>
              <a:t>MultiPSK</a:t>
            </a:r>
            <a:r>
              <a:rPr lang="en-US" dirty="0"/>
              <a:t>, JTDX, MSHV </a:t>
            </a:r>
          </a:p>
          <a:p>
            <a:endParaRPr lang="en-US" dirty="0"/>
          </a:p>
          <a:p>
            <a:r>
              <a:rPr lang="en-US" dirty="0"/>
              <a:t>We’re going to discuss WSJT-X mostly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47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D4D From CR Kits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7B48C8-338B-7148-A0A5-59FB48CC9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359172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D4D From CR Kits	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73B820-1ECD-4A43-9CEE-ED3779403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24012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1207573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D4D From CR Kits	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96C237-90BC-5642-B654-902AF509A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3438" y="386293"/>
            <a:ext cx="4959922" cy="6625737"/>
          </a:xfrm>
        </p:spPr>
      </p:pic>
    </p:spTree>
    <p:extLst>
      <p:ext uri="{BB962C8B-B14F-4D97-AF65-F5344CB8AC3E}">
        <p14:creationId xmlns:p14="http://schemas.microsoft.com/office/powerpoint/2010/main" val="1307565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DSB Digital Transceiver Kit From </a:t>
            </a:r>
            <a:r>
              <a:rPr lang="en-US" dirty="0" err="1"/>
              <a:t>QRPguys.com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B980-4C40-1E44-8E32-2A2AC99C4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DSB (controversial)</a:t>
            </a:r>
          </a:p>
          <a:p>
            <a:r>
              <a:rPr lang="en-US" dirty="0"/>
              <a:t>Available for FT8 40, 30, and 20 M</a:t>
            </a:r>
          </a:p>
          <a:p>
            <a:r>
              <a:rPr lang="en-US" dirty="0"/>
              <a:t>Additional blank band modules available</a:t>
            </a:r>
          </a:p>
          <a:p>
            <a:r>
              <a:rPr lang="en-US" dirty="0"/>
              <a:t>$40 Plus shipping from </a:t>
            </a:r>
            <a:r>
              <a:rPr lang="en-US" dirty="0" err="1"/>
              <a:t>QRPguys</a:t>
            </a:r>
            <a:endParaRPr lang="en-US" dirty="0"/>
          </a:p>
          <a:p>
            <a:r>
              <a:rPr lang="en-US" dirty="0"/>
              <a:t>2.5 watts on 40m, over 1.5 watts on 30m, and over 1 watt on 20m</a:t>
            </a:r>
          </a:p>
          <a:p>
            <a:endParaRPr lang="en-US" dirty="0"/>
          </a:p>
          <a:p>
            <a:r>
              <a:rPr lang="en-US" dirty="0"/>
              <a:t>Here’s the one I built: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99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DSB Digital Transceiver Kit From </a:t>
            </a:r>
            <a:r>
              <a:rPr lang="en-US" dirty="0" err="1"/>
              <a:t>QRPguys.com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2742AE-0752-9140-A82A-2911A94A6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938" y="2349464"/>
            <a:ext cx="5029200" cy="28289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8CA56D-FAE8-6A45-80EC-10DB99940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8609" y="2333350"/>
            <a:ext cx="5018568" cy="28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1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DSB Digital Transceiver Kit From </a:t>
            </a:r>
            <a:r>
              <a:rPr lang="en-US" dirty="0" err="1"/>
              <a:t>QRPguys.com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A3FB44-C273-9C4C-8AF4-123484C82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35" y="2425144"/>
            <a:ext cx="4967165" cy="277061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CB4A25-EBBD-6448-ADC0-79F8FFCF7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6093" y="2334891"/>
            <a:ext cx="5081957" cy="3002974"/>
          </a:xfrm>
        </p:spPr>
      </p:pic>
    </p:spTree>
    <p:extLst>
      <p:ext uri="{BB962C8B-B14F-4D97-AF65-F5344CB8AC3E}">
        <p14:creationId xmlns:p14="http://schemas.microsoft.com/office/powerpoint/2010/main" val="2039293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K1SWL’s Phaser from Midnight Design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B980-4C40-1E44-8E32-2A2AC99C4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7772400" cy="5105400"/>
          </a:xfrm>
        </p:spPr>
        <p:txBody>
          <a:bodyPr/>
          <a:lstStyle/>
          <a:p>
            <a:r>
              <a:rPr lang="en-US" dirty="0"/>
              <a:t>SSB (not controversial !!)</a:t>
            </a:r>
          </a:p>
          <a:p>
            <a:r>
              <a:rPr lang="en-US" dirty="0"/>
              <a:t>Available for FT8 80, 40, 30, and 20 M</a:t>
            </a:r>
          </a:p>
          <a:p>
            <a:r>
              <a:rPr lang="en-US" dirty="0"/>
              <a:t>Additional frequency within chosen band can be programmed</a:t>
            </a:r>
          </a:p>
          <a:p>
            <a:r>
              <a:rPr lang="en-US" dirty="0"/>
              <a:t>$55 Plus shipping from MDS</a:t>
            </a:r>
          </a:p>
          <a:p>
            <a:r>
              <a:rPr lang="en-US" dirty="0"/>
              <a:t>$25 for custom enclosure</a:t>
            </a:r>
          </a:p>
          <a:p>
            <a:r>
              <a:rPr lang="en-US" dirty="0"/>
              <a:t>4 Watts SSB</a:t>
            </a:r>
          </a:p>
          <a:p>
            <a:r>
              <a:rPr lang="en-US" dirty="0"/>
              <a:t>Designed by Dave Benson K1SWL !!</a:t>
            </a:r>
          </a:p>
          <a:p>
            <a:r>
              <a:rPr lang="en-US" dirty="0"/>
              <a:t>Here’s the one I built: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27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K1SWL’s Phaser from Midnight Design Solutions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441365-33D1-4A41-AB18-142CCDB66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r="28358"/>
          <a:stretch/>
        </p:blipFill>
        <p:spPr>
          <a:xfrm rot="5400000">
            <a:off x="1491410" y="1175590"/>
            <a:ext cx="5105400" cy="5497421"/>
          </a:xfrm>
        </p:spPr>
      </p:pic>
    </p:spTree>
    <p:extLst>
      <p:ext uri="{BB962C8B-B14F-4D97-AF65-F5344CB8AC3E}">
        <p14:creationId xmlns:p14="http://schemas.microsoft.com/office/powerpoint/2010/main" val="953515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K1SWL’s Phaser from Midnight Design Solutions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C56F86-BC9F-DC45-BFE9-D35E3086B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3636"/>
          <a:stretch/>
        </p:blipFill>
        <p:spPr>
          <a:xfrm rot="5400000">
            <a:off x="1561245" y="1791555"/>
            <a:ext cx="5143243" cy="4150933"/>
          </a:xfrm>
        </p:spPr>
      </p:pic>
    </p:spTree>
    <p:extLst>
      <p:ext uri="{BB962C8B-B14F-4D97-AF65-F5344CB8AC3E}">
        <p14:creationId xmlns:p14="http://schemas.microsoft.com/office/powerpoint/2010/main" val="772651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K1SWL’s Phaser from Midnight Design Solutions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D41684-672D-DC47-AD51-8C4E8CA60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" y="1219200"/>
            <a:ext cx="4267200" cy="257698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5AE0B-BFDB-7C47-BCB2-26AF63964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77595"/>
            <a:ext cx="4572000" cy="29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35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20719-F594-466B-81DD-DD02A148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Joe Taylor </a:t>
            </a:r>
            <a:r>
              <a:rPr lang="en-US" sz="2000" dirty="0"/>
              <a:t>(Joseph Hooton Taylor Jr.)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DC5D0-C243-428B-AF36-7D209665B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That’s what the “JT” in WSJT stands for</a:t>
            </a:r>
          </a:p>
          <a:p>
            <a:r>
              <a:rPr lang="en-US" dirty="0"/>
              <a:t>As well as the “T” in FT8</a:t>
            </a:r>
          </a:p>
          <a:p>
            <a:r>
              <a:rPr lang="en-US" dirty="0"/>
              <a:t>Joe is an Astrophysicist and won a Nobel Prize for his work with pulsars</a:t>
            </a:r>
          </a:p>
          <a:p>
            <a:r>
              <a:rPr lang="en-US" dirty="0"/>
              <a:t>Lucky for us, he’s also interested in Ham Radio, and goes by K1JT</a:t>
            </a:r>
          </a:p>
          <a:p>
            <a:r>
              <a:rPr lang="en-US" dirty="0"/>
              <a:t>It’s Joe’s interests in weak signal communications that brought us these wonderful modes and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779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K1SWL’s Phaser from Midnight Design Solutions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A959E5-5441-8B41-A7D5-904C9B58A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6382410" cy="5029200"/>
          </a:xfrm>
        </p:spPr>
      </p:pic>
    </p:spTree>
    <p:extLst>
      <p:ext uri="{BB962C8B-B14F-4D97-AF65-F5344CB8AC3E}">
        <p14:creationId xmlns:p14="http://schemas.microsoft.com/office/powerpoint/2010/main" val="1929387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3936-9A7D-5D40-A4D8-04DE2AB5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40 SSB Transceiver Kit from </a:t>
            </a:r>
            <a:r>
              <a:rPr lang="en-US" dirty="0" err="1"/>
              <a:t>YouKits.com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B980-4C40-1E44-8E32-2A2AC99C4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7772400" cy="5105400"/>
          </a:xfrm>
        </p:spPr>
        <p:txBody>
          <a:bodyPr/>
          <a:lstStyle/>
          <a:p>
            <a:r>
              <a:rPr lang="en-US" dirty="0"/>
              <a:t>SSB (not controversial !!)</a:t>
            </a:r>
          </a:p>
          <a:p>
            <a:r>
              <a:rPr lang="en-US" dirty="0"/>
              <a:t>Available for 40 M</a:t>
            </a:r>
          </a:p>
          <a:p>
            <a:r>
              <a:rPr lang="en-US" dirty="0"/>
              <a:t>Multi-Frequency (so, multi mode)</a:t>
            </a:r>
          </a:p>
          <a:p>
            <a:r>
              <a:rPr lang="en-US" dirty="0"/>
              <a:t>$99 Plus shipping from </a:t>
            </a:r>
            <a:r>
              <a:rPr lang="en-US" dirty="0" err="1"/>
              <a:t>YouKits</a:t>
            </a:r>
            <a:endParaRPr lang="en-US" dirty="0"/>
          </a:p>
          <a:p>
            <a:r>
              <a:rPr lang="en-US" dirty="0"/>
              <a:t>$149 assembled</a:t>
            </a:r>
          </a:p>
          <a:p>
            <a:r>
              <a:rPr lang="en-US" dirty="0"/>
              <a:t>4-5 Watts SSB</a:t>
            </a:r>
          </a:p>
          <a:p>
            <a:r>
              <a:rPr lang="en-US" dirty="0"/>
              <a:t>No manual yet</a:t>
            </a:r>
          </a:p>
          <a:p>
            <a:r>
              <a:rPr lang="en-US" dirty="0"/>
              <a:t>Not sure if kit includes case</a:t>
            </a:r>
          </a:p>
        </p:txBody>
      </p:sp>
    </p:spTree>
    <p:extLst>
      <p:ext uri="{BB962C8B-B14F-4D97-AF65-F5344CB8AC3E}">
        <p14:creationId xmlns:p14="http://schemas.microsoft.com/office/powerpoint/2010/main" val="1791792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74DC-719E-4CE8-8859-E09A2A242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Fun!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27548-3694-4D1C-9AB1-FA28AB021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Ignore the trolls!</a:t>
            </a:r>
          </a:p>
          <a:p>
            <a:endParaRPr lang="en-US" dirty="0"/>
          </a:p>
          <a:p>
            <a:r>
              <a:rPr lang="en-US" dirty="0"/>
              <a:t>All links and this presentation can be found at: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FOFIO.BLOGSPOT.COM</a:t>
            </a:r>
          </a:p>
        </p:txBody>
      </p:sp>
    </p:spTree>
    <p:extLst>
      <p:ext uri="{BB962C8B-B14F-4D97-AF65-F5344CB8AC3E}">
        <p14:creationId xmlns:p14="http://schemas.microsoft.com/office/powerpoint/2010/main" val="415237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594A7-B956-400F-8C9D-D77E745F4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WSJT-X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CC623-251C-48BE-9698-F934861D4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Weak signal communications:</a:t>
            </a:r>
          </a:p>
          <a:p>
            <a:pPr lvl="1"/>
            <a:r>
              <a:rPr lang="en-US" dirty="0"/>
              <a:t>Moon Bounce (EME)</a:t>
            </a:r>
          </a:p>
          <a:p>
            <a:pPr lvl="1"/>
            <a:r>
              <a:rPr lang="en-US" dirty="0"/>
              <a:t>Meteor Scatter</a:t>
            </a:r>
          </a:p>
          <a:p>
            <a:pPr lvl="1"/>
            <a:r>
              <a:rPr lang="en-US" dirty="0"/>
              <a:t>Propagation Reporting</a:t>
            </a:r>
          </a:p>
          <a:p>
            <a:pPr lvl="1"/>
            <a:r>
              <a:rPr lang="en-US" dirty="0"/>
              <a:t>And.. Digital QSOs (unintentional at first)</a:t>
            </a:r>
          </a:p>
          <a:p>
            <a:r>
              <a:rPr lang="en-US" dirty="0"/>
              <a:t>Modes (HF)</a:t>
            </a:r>
          </a:p>
          <a:p>
            <a:pPr lvl="1"/>
            <a:r>
              <a:rPr lang="en-US" dirty="0"/>
              <a:t>JT9, JT65, FT8 &amp; FT4 for QSO’s</a:t>
            </a:r>
          </a:p>
          <a:p>
            <a:pPr lvl="1"/>
            <a:r>
              <a:rPr lang="en-US" dirty="0"/>
              <a:t>WSPR (which is a non QSO mode)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0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CEB29-518B-40DE-AD0A-70A07D98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JT65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FFF9-90CF-4531-83CD-6BE969EDD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Originally intended for EME and other similar conditions, Hams started using JT65 on the HF bands.  Several features were added to facilitate HF use.  </a:t>
            </a:r>
          </a:p>
          <a:p>
            <a:r>
              <a:rPr lang="en-US" sz="2800" dirty="0"/>
              <a:t>Signals are sent with FEC (forward error correction) and are capable of being decoded when being below the noise floor.  Each signal uses 65 tones, and is just under 180 </a:t>
            </a:r>
            <a:r>
              <a:rPr lang="en-US" sz="2800" dirty="0" err="1"/>
              <a:t>hz</a:t>
            </a:r>
            <a:r>
              <a:rPr lang="en-US" sz="2800" dirty="0"/>
              <a:t> wide.</a:t>
            </a:r>
          </a:p>
          <a:p>
            <a:r>
              <a:rPr lang="en-US" sz="2800" dirty="0"/>
              <a:t>Each part of a JT65 exchange takes one minute.</a:t>
            </a:r>
          </a:p>
        </p:txBody>
      </p:sp>
    </p:spTree>
    <p:extLst>
      <p:ext uri="{BB962C8B-B14F-4D97-AF65-F5344CB8AC3E}">
        <p14:creationId xmlns:p14="http://schemas.microsoft.com/office/powerpoint/2010/main" val="3220217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8901-E13E-4480-9DA1-31A18F70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5A291-3B69-4735-B4EE-9450A1BD3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Getting this to work (JT65 or FT8) requires things to be time synchronized.  Everyone needs to be transmitting or receiving at exactly the same interval.</a:t>
            </a:r>
          </a:p>
          <a:p>
            <a:r>
              <a:rPr lang="en-US" dirty="0"/>
              <a:t>There are a few seconds included as a buffer, but your computer’s clock needs to be EXACT.</a:t>
            </a:r>
          </a:p>
          <a:p>
            <a:r>
              <a:rPr lang="en-US" dirty="0"/>
              <a:t>You should install software to assist with the clock setting, otherwise you will need to manually synchronize often.</a:t>
            </a:r>
          </a:p>
        </p:txBody>
      </p:sp>
    </p:spTree>
    <p:extLst>
      <p:ext uri="{BB962C8B-B14F-4D97-AF65-F5344CB8AC3E}">
        <p14:creationId xmlns:p14="http://schemas.microsoft.com/office/powerpoint/2010/main" val="346409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4E7E-43C9-4E34-B5FA-35755C83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Sync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BB75A-348E-4326-8913-B3B436CE3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7772400" cy="5410200"/>
          </a:xfrm>
        </p:spPr>
        <p:txBody>
          <a:bodyPr/>
          <a:lstStyle/>
          <a:p>
            <a:r>
              <a:rPr lang="en-US" dirty="0"/>
              <a:t>On Windows:</a:t>
            </a:r>
          </a:p>
          <a:p>
            <a:pPr lvl="1"/>
            <a:r>
              <a:rPr lang="en-US" dirty="0" err="1"/>
              <a:t>Meinberg</a:t>
            </a:r>
            <a:r>
              <a:rPr lang="en-US" dirty="0"/>
              <a:t> NTP. Instructions at the WSJT-X site</a:t>
            </a:r>
          </a:p>
          <a:p>
            <a:r>
              <a:rPr lang="en-US" dirty="0"/>
              <a:t>On Apple OS/X:</a:t>
            </a:r>
          </a:p>
          <a:p>
            <a:pPr lvl="1"/>
            <a:r>
              <a:rPr lang="en-US" dirty="0"/>
              <a:t>You can change your time sync settings in System Preferences</a:t>
            </a:r>
          </a:p>
          <a:p>
            <a:r>
              <a:rPr lang="en-US" dirty="0"/>
              <a:t>On Linux:</a:t>
            </a:r>
          </a:p>
          <a:p>
            <a:pPr lvl="1"/>
            <a:r>
              <a:rPr lang="en-US" dirty="0"/>
              <a:t>Out of the box settings may be OK, but if not you may need to choose a different time server, and update interval.  Google is your friend!</a:t>
            </a:r>
          </a:p>
        </p:txBody>
      </p:sp>
    </p:spTree>
    <p:extLst>
      <p:ext uri="{BB962C8B-B14F-4D97-AF65-F5344CB8AC3E}">
        <p14:creationId xmlns:p14="http://schemas.microsoft.com/office/powerpoint/2010/main" val="2375055106"/>
      </p:ext>
    </p:extLst>
  </p:cSld>
  <p:clrMapOvr>
    <a:masterClrMapping/>
  </p:clrMapOvr>
</p:sld>
</file>

<file path=ppt/theme/theme1.xml><?xml version="1.0" encoding="utf-8"?>
<a:theme xmlns:a="http://schemas.openxmlformats.org/drawingml/2006/main" name="Checkerboard keyboard design template">
  <a:themeElements>
    <a:clrScheme name="Default Design 9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CEF9FE"/>
      </a:accent1>
      <a:accent2>
        <a:srgbClr val="8DC6FF"/>
      </a:accent2>
      <a:accent3>
        <a:srgbClr val="ECFAF7"/>
      </a:accent3>
      <a:accent4>
        <a:srgbClr val="000000"/>
      </a:accent4>
      <a:accent5>
        <a:srgbClr val="E3FBFE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2D2015"/>
        </a:dk1>
        <a:lt1>
          <a:srgbClr val="777777"/>
        </a:lt1>
        <a:dk2>
          <a:srgbClr val="523E26"/>
        </a:dk2>
        <a:lt2>
          <a:srgbClr val="DFC08D"/>
        </a:lt2>
        <a:accent1>
          <a:srgbClr val="B9DC91"/>
        </a:accent1>
        <a:accent2>
          <a:srgbClr val="6699CC"/>
        </a:accent2>
        <a:accent3>
          <a:srgbClr val="B3AFAC"/>
        </a:accent3>
        <a:accent4>
          <a:srgbClr val="656565"/>
        </a:accent4>
        <a:accent5>
          <a:srgbClr val="D9EBC7"/>
        </a:accent5>
        <a:accent6>
          <a:srgbClr val="5C8AB9"/>
        </a:accent6>
        <a:hlink>
          <a:srgbClr val="E66464"/>
        </a:hlink>
        <a:folHlink>
          <a:srgbClr val="6600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5C1F00"/>
        </a:dk1>
        <a:lt1>
          <a:srgbClr val="CCCC99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AEAE82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8572B"/>
        </a:dk1>
        <a:lt1>
          <a:srgbClr val="666699"/>
        </a:lt1>
        <a:dk2>
          <a:srgbClr val="66CCFF"/>
        </a:dk2>
        <a:lt2>
          <a:srgbClr val="3E3E5C"/>
        </a:lt2>
        <a:accent1>
          <a:srgbClr val="CCCC99"/>
        </a:accent1>
        <a:accent2>
          <a:srgbClr val="FFFFCC"/>
        </a:accent2>
        <a:accent3>
          <a:srgbClr val="B8B8CA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99"/>
        </a:dk1>
        <a:lt1>
          <a:srgbClr val="666666"/>
        </a:lt1>
        <a:dk2>
          <a:srgbClr val="000000"/>
        </a:dk2>
        <a:lt2>
          <a:srgbClr val="33CCFF"/>
        </a:lt2>
        <a:accent1>
          <a:srgbClr val="D2D2D2"/>
        </a:accent1>
        <a:accent2>
          <a:srgbClr val="8DC6FF"/>
        </a:accent2>
        <a:accent3>
          <a:srgbClr val="AAAAAA"/>
        </a:accent3>
        <a:accent4>
          <a:srgbClr val="565656"/>
        </a:accent4>
        <a:accent5>
          <a:srgbClr val="E5E5E5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3366CC"/>
        </a:lt1>
        <a:dk2>
          <a:srgbClr val="000099"/>
        </a:dk2>
        <a:lt2>
          <a:srgbClr val="006699"/>
        </a:lt2>
        <a:accent1>
          <a:srgbClr val="99CCFF"/>
        </a:accent1>
        <a:accent2>
          <a:srgbClr val="FF9900"/>
        </a:accent2>
        <a:accent3>
          <a:srgbClr val="AAAACA"/>
        </a:accent3>
        <a:accent4>
          <a:srgbClr val="2A56AE"/>
        </a:accent4>
        <a:accent5>
          <a:srgbClr val="CAE2FF"/>
        </a:accent5>
        <a:accent6>
          <a:srgbClr val="E78A00"/>
        </a:accent6>
        <a:hlink>
          <a:srgbClr val="009999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CEF9FE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3FBFE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F66F0A"/>
        </a:dk2>
        <a:lt2>
          <a:srgbClr val="808080"/>
        </a:lt2>
        <a:accent1>
          <a:srgbClr val="99CCFF"/>
        </a:accent1>
        <a:accent2>
          <a:srgbClr val="CCFF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E7E7"/>
        </a:accent6>
        <a:hlink>
          <a:srgbClr val="006699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Checkerboard keyboard design template</Template>
  <TotalTime>625</TotalTime>
  <Words>1676</Words>
  <Application>Microsoft Macintosh PowerPoint</Application>
  <PresentationFormat>On-screen Show (4:3)</PresentationFormat>
  <Paragraphs>236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Arial Black</vt:lpstr>
      <vt:lpstr>Checkerboard keyboard design template</vt:lpstr>
      <vt:lpstr>HF Digital Modes, Including FT-8</vt:lpstr>
      <vt:lpstr>Digital Modes</vt:lpstr>
      <vt:lpstr>Digital Modes</vt:lpstr>
      <vt:lpstr>Software</vt:lpstr>
      <vt:lpstr>Joe Taylor (Joseph Hooton Taylor Jr.)</vt:lpstr>
      <vt:lpstr>WSJT-X Uses</vt:lpstr>
      <vt:lpstr>JT65</vt:lpstr>
      <vt:lpstr>Timing</vt:lpstr>
      <vt:lpstr>Time Sync Software</vt:lpstr>
      <vt:lpstr>Typical Exchange</vt:lpstr>
      <vt:lpstr>“The “A” Word </vt:lpstr>
      <vt:lpstr>Power</vt:lpstr>
      <vt:lpstr>Enter: FT8</vt:lpstr>
      <vt:lpstr>FT8 Technical Info </vt:lpstr>
      <vt:lpstr>Where do I get it? </vt:lpstr>
      <vt:lpstr>Keep your installs up to date! Changes sometimes occur that will leave you behind.</vt:lpstr>
      <vt:lpstr>Easy setup (Except on MacOS)</vt:lpstr>
      <vt:lpstr>Setup Continued…</vt:lpstr>
      <vt:lpstr>Setup Continued…</vt:lpstr>
      <vt:lpstr>Setup Continued…</vt:lpstr>
      <vt:lpstr>Setup Continued…</vt:lpstr>
      <vt:lpstr>Setup Continued…</vt:lpstr>
      <vt:lpstr>Main Window</vt:lpstr>
      <vt:lpstr>Main Window</vt:lpstr>
      <vt:lpstr>“Wide Graph” (Waterfall)</vt:lpstr>
      <vt:lpstr>“Wide Graph” (Waterfall)</vt:lpstr>
      <vt:lpstr>Split Mode</vt:lpstr>
      <vt:lpstr>Contest Mode</vt:lpstr>
      <vt:lpstr>Add On </vt:lpstr>
      <vt:lpstr>FT8 Guide by ZL2IFB</vt:lpstr>
      <vt:lpstr>FT4 Mode – What is it?</vt:lpstr>
      <vt:lpstr>JS8Call – What is it?</vt:lpstr>
      <vt:lpstr>JS8Call</vt:lpstr>
      <vt:lpstr>JS8Call</vt:lpstr>
      <vt:lpstr>JS8Call Main Screen</vt:lpstr>
      <vt:lpstr>New FT8 Radio Kits</vt:lpstr>
      <vt:lpstr>DSB Controversy</vt:lpstr>
      <vt:lpstr>Portable Setup</vt:lpstr>
      <vt:lpstr>D4D From CR Kits </vt:lpstr>
      <vt:lpstr>D4D From CR Kits </vt:lpstr>
      <vt:lpstr>D4D From CR Kits </vt:lpstr>
      <vt:lpstr>D4D From CR Kits </vt:lpstr>
      <vt:lpstr>DSB Digital Transceiver Kit From QRPguys.com</vt:lpstr>
      <vt:lpstr>DSB Digital Transceiver Kit From QRPguys.com</vt:lpstr>
      <vt:lpstr>DSB Digital Transceiver Kit From QRPguys.com</vt:lpstr>
      <vt:lpstr>K1SWL’s Phaser from Midnight Design Solutions</vt:lpstr>
      <vt:lpstr>K1SWL’s Phaser from Midnight Design Solutions</vt:lpstr>
      <vt:lpstr>K1SWL’s Phaser from Midnight Design Solutions</vt:lpstr>
      <vt:lpstr>K1SWL’s Phaser from Midnight Design Solutions</vt:lpstr>
      <vt:lpstr>K1SWL’s Phaser from Midnight Design Solutions</vt:lpstr>
      <vt:lpstr>Digital 40 SSB Transceiver Kit from YouKits.com</vt:lpstr>
      <vt:lpstr>Have Fun!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WSJT-X and FT-8 Mode</dc:title>
  <dc:creator>Goldstein, Neil/Information Systems</dc:creator>
  <cp:lastModifiedBy>Goldstein, Neil/Information Systems</cp:lastModifiedBy>
  <cp:revision>38</cp:revision>
  <cp:lastPrinted>1601-01-01T00:00:00Z</cp:lastPrinted>
  <dcterms:created xsi:type="dcterms:W3CDTF">2017-11-08T21:11:38Z</dcterms:created>
  <dcterms:modified xsi:type="dcterms:W3CDTF">2021-01-05T02:08:15Z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TC010721281033</vt:lpwstr>
  </property>
</Properties>
</file>