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sldIdLst>
    <p:sldId id="277" r:id="rId2"/>
    <p:sldId id="337" r:id="rId3"/>
    <p:sldId id="260" r:id="rId4"/>
    <p:sldId id="261" r:id="rId5"/>
    <p:sldId id="306" r:id="rId6"/>
    <p:sldId id="297" r:id="rId7"/>
    <p:sldId id="307" r:id="rId8"/>
    <p:sldId id="308" r:id="rId9"/>
    <p:sldId id="309" r:id="rId10"/>
    <p:sldId id="310" r:id="rId11"/>
    <p:sldId id="311" r:id="rId12"/>
    <p:sldId id="312" r:id="rId13"/>
    <p:sldId id="313" r:id="rId14"/>
    <p:sldId id="324" r:id="rId15"/>
    <p:sldId id="332" r:id="rId16"/>
    <p:sldId id="314" r:id="rId17"/>
    <p:sldId id="323" r:id="rId18"/>
    <p:sldId id="339" r:id="rId19"/>
    <p:sldId id="315" r:id="rId20"/>
    <p:sldId id="333" r:id="rId21"/>
    <p:sldId id="321" r:id="rId22"/>
    <p:sldId id="316" r:id="rId23"/>
    <p:sldId id="326" r:id="rId24"/>
    <p:sldId id="322" r:id="rId25"/>
    <p:sldId id="317" r:id="rId26"/>
    <p:sldId id="318" r:id="rId27"/>
    <p:sldId id="319" r:id="rId28"/>
    <p:sldId id="320" r:id="rId29"/>
    <p:sldId id="325" r:id="rId30"/>
    <p:sldId id="327" r:id="rId31"/>
    <p:sldId id="328" r:id="rId32"/>
    <p:sldId id="329" r:id="rId33"/>
    <p:sldId id="330" r:id="rId34"/>
    <p:sldId id="338" r:id="rId35"/>
    <p:sldId id="331" r:id="rId36"/>
    <p:sldId id="335" r:id="rId37"/>
    <p:sldId id="27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Lst>
        </p14:section>
        <p14:section name="Author Your Presentation" id="{16378913-E5ED-4281-BAF5-F1F938CB0BED}">
          <p14:sldIdLst>
            <p14:sldId id="337"/>
            <p14:sldId id="260"/>
            <p14:sldId id="261"/>
            <p14:sldId id="306"/>
            <p14:sldId id="297"/>
            <p14:sldId id="307"/>
            <p14:sldId id="308"/>
            <p14:sldId id="309"/>
            <p14:sldId id="310"/>
            <p14:sldId id="311"/>
            <p14:sldId id="312"/>
            <p14:sldId id="313"/>
            <p14:sldId id="324"/>
            <p14:sldId id="332"/>
            <p14:sldId id="314"/>
            <p14:sldId id="323"/>
            <p14:sldId id="339"/>
            <p14:sldId id="315"/>
            <p14:sldId id="333"/>
            <p14:sldId id="321"/>
            <p14:sldId id="316"/>
            <p14:sldId id="326"/>
            <p14:sldId id="322"/>
            <p14:sldId id="317"/>
            <p14:sldId id="318"/>
            <p14:sldId id="319"/>
            <p14:sldId id="320"/>
            <p14:sldId id="325"/>
            <p14:sldId id="327"/>
            <p14:sldId id="328"/>
            <p14:sldId id="329"/>
            <p14:sldId id="330"/>
            <p14:sldId id="338"/>
            <p14:sldId id="331"/>
            <p14:sldId id="335"/>
          </p14:sldIdLst>
        </p14:section>
        <p14:section name="Enrich Your Presentation" id="{E2D565D1-BA5E-44E6-A40E-50A644912248}">
          <p14:sldIdLst/>
        </p14:section>
        <p14:section name="Deliver Your Presentation" id="{71D59651-8EFA-4415-9623-98B4C4A8699C}">
          <p14:sldIdLst/>
        </p14:section>
        <p14:section name="There's More!" id="{2E16B512-814A-4DC1-A986-25475E10E0EF}">
          <p14:sldIdLst>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89814" autoAdjust="0"/>
  </p:normalViewPr>
  <p:slideViewPr>
    <p:cSldViewPr>
      <p:cViewPr varScale="1">
        <p:scale>
          <a:sx n="117" d="100"/>
          <a:sy n="117" d="100"/>
        </p:scale>
        <p:origin x="1672" y="176"/>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9/14/21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85734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t>
            </a:r>
            <a:r>
              <a:rPr lang="en-US" dirty="0"/>
              <a:t>presentation demonstrates the new capabilities of PowerPoint and it is best viewed in Slide Show. These slides are designed to give you great ideas for the presentations you’ll create in PowerPoint 2010!</a:t>
            </a:r>
          </a:p>
          <a:p>
            <a:endParaRPr lang="en-US" dirty="0"/>
          </a:p>
          <a:p>
            <a:r>
              <a:rPr lang="en-US" dirty="0"/>
              <a:t>For more sample templates, click the File tab, and then on the New tab, click Sample Templates.</a:t>
            </a:r>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extLst>
      <p:ext uri="{BB962C8B-B14F-4D97-AF65-F5344CB8AC3E}">
        <p14:creationId xmlns:p14="http://schemas.microsoft.com/office/powerpoint/2010/main" val="183597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8021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8651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0896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1336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4197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5444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59263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50165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95104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6041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185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655447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27095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16424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44131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053121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808643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13485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415613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136646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5564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804974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95314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754098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20905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712323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360011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17174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04754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268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8052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5587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52110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1564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02235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9/14/21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9/14/21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9/14/21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9/14/21</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9/14/21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9/14/21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9/14/21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9/14/21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9/14/21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7.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36.xml"/><Relationship Id="rId7" Type="http://schemas.openxmlformats.org/officeDocument/2006/relationships/image" Target="../media/image5.jpe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1316420"/>
            <a:ext cx="4953000" cy="1416269"/>
          </a:xfrm>
        </p:spPr>
        <p:txBody>
          <a:bodyPr>
            <a:normAutofit/>
          </a:bodyPr>
          <a:lstStyle/>
          <a:p>
            <a:r>
              <a:rPr lang="en-US" dirty="0"/>
              <a:t>Neil Goldstein – W2NDG</a:t>
            </a:r>
          </a:p>
          <a:p>
            <a:r>
              <a:rPr lang="en-US" dirty="0"/>
              <a:t>HRU 2021 </a:t>
            </a:r>
          </a:p>
        </p:txBody>
      </p:sp>
      <p:sp>
        <p:nvSpPr>
          <p:cNvPr id="5" name="Title 4"/>
          <p:cNvSpPr>
            <a:spLocks noGrp="1"/>
          </p:cNvSpPr>
          <p:nvPr>
            <p:ph type="title"/>
          </p:nvPr>
        </p:nvSpPr>
        <p:spPr>
          <a:xfrm>
            <a:off x="228600" y="3048000"/>
            <a:ext cx="7239000" cy="1828800"/>
          </a:xfrm>
        </p:spPr>
        <p:txBody>
          <a:bodyPr>
            <a:normAutofit/>
          </a:bodyPr>
          <a:lstStyle/>
          <a:p>
            <a:pPr algn="l"/>
            <a:r>
              <a:rPr lang="en-US" sz="2400" b="0" dirty="0">
                <a:solidFill>
                  <a:srgbClr val="7BCF27"/>
                </a:solidFill>
                <a:latin typeface="Calibri" pitchFamily="34" charset="0"/>
              </a:rPr>
              <a:t>An introduction to</a:t>
            </a:r>
            <a:br>
              <a:rPr lang="en-US" sz="2400" b="0" dirty="0">
                <a:solidFill>
                  <a:srgbClr val="262626"/>
                </a:solidFill>
              </a:rPr>
            </a:br>
            <a:r>
              <a:rPr lang="en-US" sz="5600" b="0" dirty="0">
                <a:solidFill>
                  <a:prstClr val="white"/>
                </a:solidFill>
              </a:rPr>
              <a:t>Raspberry Pi</a:t>
            </a:r>
            <a:endParaRPr lang="en-US" sz="56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Original</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(1)</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Original Pi Model B</a:t>
            </a:r>
          </a:p>
        </p:txBody>
      </p:sp>
      <p:sp>
        <p:nvSpPr>
          <p:cNvPr id="7" name="TextBox 6"/>
          <p:cNvSpPr txBox="1"/>
          <p:nvPr/>
        </p:nvSpPr>
        <p:spPr>
          <a:xfrm>
            <a:off x="6553200" y="381000"/>
            <a:ext cx="2133600" cy="2585323"/>
          </a:xfrm>
          <a:prstGeom prst="rect">
            <a:avLst/>
          </a:prstGeom>
          <a:noFill/>
        </p:spPr>
        <p:txBody>
          <a:bodyPr wrap="square" rtlCol="0">
            <a:spAutoFit/>
          </a:bodyPr>
          <a:lstStyle/>
          <a:p>
            <a:r>
              <a:rPr lang="en-US" dirty="0"/>
              <a:t>700 MHz Single Core</a:t>
            </a:r>
          </a:p>
          <a:p>
            <a:r>
              <a:rPr lang="en-US" dirty="0"/>
              <a:t>512 M RAM </a:t>
            </a:r>
          </a:p>
          <a:p>
            <a:r>
              <a:rPr lang="en-US" dirty="0"/>
              <a:t>(256 early models)</a:t>
            </a:r>
          </a:p>
          <a:p>
            <a:r>
              <a:rPr lang="en-US" dirty="0"/>
              <a:t>2 USB Ports</a:t>
            </a:r>
          </a:p>
          <a:p>
            <a:r>
              <a:rPr lang="en-US" dirty="0"/>
              <a:t>Ethernet</a:t>
            </a:r>
          </a:p>
          <a:p>
            <a:r>
              <a:rPr lang="en-US" dirty="0"/>
              <a:t>HDMI</a:t>
            </a:r>
          </a:p>
          <a:p>
            <a:r>
              <a:rPr lang="en-US" dirty="0"/>
              <a:t>Composite</a:t>
            </a:r>
          </a:p>
          <a:p>
            <a:r>
              <a:rPr lang="en-US" dirty="0"/>
              <a:t>Analog Audio</a:t>
            </a:r>
          </a:p>
          <a:p>
            <a:r>
              <a:rPr lang="en-US" dirty="0"/>
              <a:t>SD Card (Full)</a:t>
            </a:r>
          </a:p>
        </p:txBody>
      </p:sp>
      <p:pic>
        <p:nvPicPr>
          <p:cNvPr id="5124" name="Picture 4" descr="C:\Users\goldsten\Desktop\Drawing_of_Raspberry_Pi_model_B_rev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019" y="4173415"/>
            <a:ext cx="3930981"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goldsten\Desktop\original.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85352" y="1505017"/>
            <a:ext cx="4429648" cy="300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8323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Original PLUS</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(1)</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Model B+</a:t>
            </a:r>
          </a:p>
        </p:txBody>
      </p:sp>
      <p:sp>
        <p:nvSpPr>
          <p:cNvPr id="7" name="TextBox 6"/>
          <p:cNvSpPr txBox="1"/>
          <p:nvPr/>
        </p:nvSpPr>
        <p:spPr>
          <a:xfrm>
            <a:off x="6553200" y="381000"/>
            <a:ext cx="2133600" cy="3139321"/>
          </a:xfrm>
          <a:prstGeom prst="rect">
            <a:avLst/>
          </a:prstGeom>
          <a:noFill/>
        </p:spPr>
        <p:txBody>
          <a:bodyPr wrap="square" rtlCol="0">
            <a:spAutoFit/>
          </a:bodyPr>
          <a:lstStyle/>
          <a:p>
            <a:r>
              <a:rPr lang="en-US" dirty="0"/>
              <a:t>700 MHz Single Core</a:t>
            </a:r>
          </a:p>
          <a:p>
            <a:r>
              <a:rPr lang="en-US" dirty="0"/>
              <a:t>512 M RAM </a:t>
            </a:r>
          </a:p>
          <a:p>
            <a:r>
              <a:rPr lang="en-US" dirty="0"/>
              <a:t>4 USB Ports</a:t>
            </a:r>
          </a:p>
          <a:p>
            <a:r>
              <a:rPr lang="en-US" dirty="0"/>
              <a:t>Ethernet</a:t>
            </a:r>
          </a:p>
          <a:p>
            <a:r>
              <a:rPr lang="en-US" dirty="0"/>
              <a:t>HDMI</a:t>
            </a:r>
          </a:p>
          <a:p>
            <a:r>
              <a:rPr lang="en-US" dirty="0"/>
              <a:t>Composite</a:t>
            </a:r>
          </a:p>
          <a:p>
            <a:r>
              <a:rPr lang="en-US" dirty="0"/>
              <a:t>Analog Audio</a:t>
            </a:r>
          </a:p>
          <a:p>
            <a:r>
              <a:rPr lang="en-US" dirty="0"/>
              <a:t>(Composite and Audio integrated in one jack)</a:t>
            </a:r>
          </a:p>
          <a:p>
            <a:r>
              <a:rPr lang="en-US" dirty="0"/>
              <a:t>SD Card (Micro)</a:t>
            </a:r>
          </a:p>
        </p:txBody>
      </p:sp>
      <p:pic>
        <p:nvPicPr>
          <p:cNvPr id="6146" name="Picture 2" descr="C:\Users\goldsten\Desktop\rsz_bplu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9200" y="1533744"/>
            <a:ext cx="4263903" cy="28761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oldsten\Desktop\Raspberry_Pi_B+_rev_1.2.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897" y="4038600"/>
            <a:ext cx="4006103"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3528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2</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2</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2 Model B</a:t>
            </a:r>
          </a:p>
        </p:txBody>
      </p:sp>
      <p:pic>
        <p:nvPicPr>
          <p:cNvPr id="7170" name="Picture 2" descr="C:\Users\goldsten\Desktop\raspberry-pi-2-angle-100569133-ori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1483" y="1493160"/>
            <a:ext cx="4351117" cy="290132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oldsten\Desktop\Raspberry_Pi_B+_rev_1.2.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563447"/>
            <a:ext cx="4800600"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381000"/>
            <a:ext cx="2133600" cy="3416320"/>
          </a:xfrm>
          <a:prstGeom prst="rect">
            <a:avLst/>
          </a:prstGeom>
          <a:noFill/>
        </p:spPr>
        <p:txBody>
          <a:bodyPr wrap="square" rtlCol="0">
            <a:spAutoFit/>
          </a:bodyPr>
          <a:lstStyle/>
          <a:p>
            <a:r>
              <a:rPr lang="en-US" dirty="0"/>
              <a:t>900 MHz Quad Core</a:t>
            </a:r>
          </a:p>
          <a:p>
            <a:r>
              <a:rPr lang="en-US" dirty="0"/>
              <a:t>1 GB RAM </a:t>
            </a:r>
          </a:p>
          <a:p>
            <a:r>
              <a:rPr lang="en-US" dirty="0"/>
              <a:t>4 USB Ports</a:t>
            </a:r>
          </a:p>
          <a:p>
            <a:r>
              <a:rPr lang="en-US" dirty="0"/>
              <a:t>Ethernet</a:t>
            </a:r>
          </a:p>
          <a:p>
            <a:r>
              <a:rPr lang="en-US" dirty="0"/>
              <a:t>HDMI</a:t>
            </a:r>
          </a:p>
          <a:p>
            <a:r>
              <a:rPr lang="en-US" dirty="0"/>
              <a:t>Composite</a:t>
            </a:r>
          </a:p>
          <a:p>
            <a:r>
              <a:rPr lang="en-US" dirty="0"/>
              <a:t>Analog Audio</a:t>
            </a:r>
          </a:p>
          <a:p>
            <a:r>
              <a:rPr lang="en-US" dirty="0"/>
              <a:t>(Composite and Audio integrated in one jack)</a:t>
            </a:r>
          </a:p>
          <a:p>
            <a:r>
              <a:rPr lang="en-US" dirty="0"/>
              <a:t>SD Card (Micro)</a:t>
            </a:r>
          </a:p>
          <a:p>
            <a:r>
              <a:rPr lang="en-US" dirty="0"/>
              <a:t>More GPIO Pins</a:t>
            </a:r>
          </a:p>
        </p:txBody>
      </p:sp>
    </p:spTree>
    <p:extLst>
      <p:ext uri="{BB962C8B-B14F-4D97-AF65-F5344CB8AC3E}">
        <p14:creationId xmlns:p14="http://schemas.microsoft.com/office/powerpoint/2010/main" val="67885430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3</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3</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3 Model B</a:t>
            </a:r>
          </a:p>
        </p:txBody>
      </p:sp>
      <p:pic>
        <p:nvPicPr>
          <p:cNvPr id="7171" name="Picture 3" descr="C:\Users\goldsten\Desktop\Raspberry_Pi_B+_rev_1.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70711"/>
            <a:ext cx="4495800" cy="3057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381000"/>
            <a:ext cx="2133600" cy="3323987"/>
          </a:xfrm>
          <a:prstGeom prst="rect">
            <a:avLst/>
          </a:prstGeom>
          <a:noFill/>
        </p:spPr>
        <p:txBody>
          <a:bodyPr wrap="square" rtlCol="0">
            <a:spAutoFit/>
          </a:bodyPr>
          <a:lstStyle/>
          <a:p>
            <a:r>
              <a:rPr lang="en-US" sz="1600" b="1" dirty="0"/>
              <a:t>1.2 GHz Quad Core</a:t>
            </a:r>
          </a:p>
          <a:p>
            <a:r>
              <a:rPr lang="en-US" sz="1600" b="1" dirty="0"/>
              <a:t>(64 Bit)</a:t>
            </a:r>
          </a:p>
          <a:p>
            <a:r>
              <a:rPr lang="en-US" sz="1600" b="1" dirty="0"/>
              <a:t>1 GB RAM </a:t>
            </a:r>
          </a:p>
          <a:p>
            <a:r>
              <a:rPr lang="en-US" sz="1600" b="1" dirty="0"/>
              <a:t>4 USB Ports</a:t>
            </a:r>
          </a:p>
          <a:p>
            <a:r>
              <a:rPr lang="en-US" sz="1600" b="1" dirty="0"/>
              <a:t>Ethernet</a:t>
            </a:r>
          </a:p>
          <a:p>
            <a:r>
              <a:rPr lang="en-US" sz="1600" b="1" dirty="0"/>
              <a:t>HDMI</a:t>
            </a:r>
          </a:p>
          <a:p>
            <a:r>
              <a:rPr lang="en-US" sz="1600" b="1" dirty="0"/>
              <a:t>Composite</a:t>
            </a:r>
          </a:p>
          <a:p>
            <a:r>
              <a:rPr lang="en-US" sz="1600" b="1" dirty="0"/>
              <a:t>Analog Audio</a:t>
            </a:r>
          </a:p>
          <a:p>
            <a:r>
              <a:rPr lang="en-US" sz="1600" b="1" dirty="0" err="1"/>
              <a:t>WiFi</a:t>
            </a:r>
            <a:endParaRPr lang="en-US" sz="1600" b="1" dirty="0"/>
          </a:p>
          <a:p>
            <a:r>
              <a:rPr lang="en-US" sz="1600" b="1" dirty="0"/>
              <a:t>Bluetooth</a:t>
            </a:r>
          </a:p>
          <a:p>
            <a:r>
              <a:rPr lang="en-US" sz="1600" b="1" dirty="0"/>
              <a:t>(Composite and Audio integrated in one jack)</a:t>
            </a:r>
          </a:p>
          <a:p>
            <a:r>
              <a:rPr lang="en-US" sz="1600" b="1" dirty="0"/>
              <a:t>SD Card (Micro)</a:t>
            </a:r>
          </a:p>
        </p:txBody>
      </p:sp>
      <p:pic>
        <p:nvPicPr>
          <p:cNvPr id="8194" name="Picture 2" descr="C:\Users\goldsten\Desktop\pi3.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95400" y="1596272"/>
            <a:ext cx="3810000" cy="251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6274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3</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3</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3 Model B</a:t>
            </a:r>
          </a:p>
        </p:txBody>
      </p:sp>
      <p:pic>
        <p:nvPicPr>
          <p:cNvPr id="7171" name="Picture 3" descr="C:\Users\goldsten\Desktop\Raspberry_Pi_B+_rev_1.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70711"/>
            <a:ext cx="4495800" cy="3057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381000"/>
            <a:ext cx="2133600" cy="3539430"/>
          </a:xfrm>
          <a:prstGeom prst="rect">
            <a:avLst/>
          </a:prstGeom>
          <a:noFill/>
        </p:spPr>
        <p:txBody>
          <a:bodyPr wrap="square" rtlCol="0">
            <a:spAutoFit/>
          </a:bodyPr>
          <a:lstStyle/>
          <a:p>
            <a:r>
              <a:rPr lang="en-US" sz="1600" b="1" dirty="0"/>
              <a:t>1.4 GHz Quad Core</a:t>
            </a:r>
          </a:p>
          <a:p>
            <a:r>
              <a:rPr lang="en-US" sz="1600" b="1" dirty="0"/>
              <a:t>(64 Bit)</a:t>
            </a:r>
          </a:p>
          <a:p>
            <a:r>
              <a:rPr lang="en-US" sz="1600" b="1" dirty="0"/>
              <a:t>1 GB RAM </a:t>
            </a:r>
          </a:p>
          <a:p>
            <a:r>
              <a:rPr lang="en-US" sz="1600" b="1" dirty="0"/>
              <a:t>4 USB Ports</a:t>
            </a:r>
          </a:p>
          <a:p>
            <a:r>
              <a:rPr lang="en-US" sz="1600" b="1" dirty="0"/>
              <a:t>Ethernet</a:t>
            </a:r>
          </a:p>
          <a:p>
            <a:r>
              <a:rPr lang="en-US" sz="1600" b="1" dirty="0"/>
              <a:t>HDMI</a:t>
            </a:r>
          </a:p>
          <a:p>
            <a:r>
              <a:rPr lang="en-US" sz="1600" b="1" dirty="0"/>
              <a:t>Composite</a:t>
            </a:r>
          </a:p>
          <a:p>
            <a:r>
              <a:rPr lang="en-US" sz="1600" b="1" dirty="0"/>
              <a:t>Analog Audio</a:t>
            </a:r>
          </a:p>
          <a:p>
            <a:r>
              <a:rPr lang="en-US" sz="1600" b="1" dirty="0" err="1"/>
              <a:t>WiFi</a:t>
            </a:r>
            <a:r>
              <a:rPr lang="en-US" sz="1600" b="1" dirty="0"/>
              <a:t> (Dual Band)</a:t>
            </a:r>
          </a:p>
          <a:p>
            <a:r>
              <a:rPr lang="en-US" sz="1600" b="1" dirty="0"/>
              <a:t>Bluetooth (Updated)</a:t>
            </a:r>
          </a:p>
          <a:p>
            <a:r>
              <a:rPr lang="en-US" sz="1600" b="1" dirty="0"/>
              <a:t>(Composite and Audio integrated in one jack)</a:t>
            </a:r>
          </a:p>
          <a:p>
            <a:r>
              <a:rPr lang="en-US" sz="1600" b="1" dirty="0"/>
              <a:t>SD Card (Micro)</a:t>
            </a:r>
          </a:p>
          <a:p>
            <a:r>
              <a:rPr lang="en-US" sz="1600" b="1" dirty="0"/>
              <a:t>POE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699" y="1624922"/>
            <a:ext cx="3771901" cy="2454269"/>
          </a:xfrm>
          <a:prstGeom prst="rect">
            <a:avLst/>
          </a:prstGeom>
        </p:spPr>
      </p:pic>
    </p:spTree>
    <p:extLst>
      <p:ext uri="{BB962C8B-B14F-4D97-AF65-F5344CB8AC3E}">
        <p14:creationId xmlns:p14="http://schemas.microsoft.com/office/powerpoint/2010/main" val="174062209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4</a:t>
            </a:r>
            <a:endParaRPr lang="en-US" sz="3200" dirty="0">
              <a:solidFill>
                <a:prstClr val="white"/>
              </a:solidFill>
            </a:endParaRPr>
          </a:p>
        </p:txBody>
      </p:sp>
      <p:sp>
        <p:nvSpPr>
          <p:cNvPr id="3" name="TextBox 2"/>
          <p:cNvSpPr txBox="1"/>
          <p:nvPr/>
        </p:nvSpPr>
        <p:spPr>
          <a:xfrm>
            <a:off x="1523999" y="6096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4</a:t>
            </a:r>
          </a:p>
          <a:p>
            <a:r>
              <a:rPr lang="en-US" sz="2800" b="1" dirty="0">
                <a:solidFill>
                  <a:prstClr val="black">
                    <a:lumMod val="50000"/>
                    <a:lumOff val="50000"/>
                  </a:prstClr>
                </a:solidFill>
              </a:rPr>
              <a:t>Model B</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4 Model B</a:t>
            </a:r>
          </a:p>
        </p:txBody>
      </p:sp>
      <p:sp>
        <p:nvSpPr>
          <p:cNvPr id="7" name="TextBox 6"/>
          <p:cNvSpPr txBox="1"/>
          <p:nvPr/>
        </p:nvSpPr>
        <p:spPr>
          <a:xfrm>
            <a:off x="6553200" y="134778"/>
            <a:ext cx="2133600" cy="3785652"/>
          </a:xfrm>
          <a:prstGeom prst="rect">
            <a:avLst/>
          </a:prstGeom>
          <a:noFill/>
        </p:spPr>
        <p:txBody>
          <a:bodyPr wrap="square" rtlCol="0">
            <a:spAutoFit/>
          </a:bodyPr>
          <a:lstStyle/>
          <a:p>
            <a:r>
              <a:rPr lang="en-US" sz="1600" b="1" dirty="0"/>
              <a:t>1.5 GHz Quad Core</a:t>
            </a:r>
          </a:p>
          <a:p>
            <a:r>
              <a:rPr lang="en-US" sz="1600" b="1" dirty="0"/>
              <a:t>(64 Bit) ARM V8</a:t>
            </a:r>
          </a:p>
          <a:p>
            <a:r>
              <a:rPr lang="en-US" sz="1600" b="1" dirty="0"/>
              <a:t>2, 4, or 8 GB RAM </a:t>
            </a:r>
          </a:p>
          <a:p>
            <a:r>
              <a:rPr lang="en-US" sz="1600" b="1" dirty="0"/>
              <a:t>2 USB2 Ports 2 USB3</a:t>
            </a:r>
          </a:p>
          <a:p>
            <a:r>
              <a:rPr lang="en-US" sz="1600" b="1" dirty="0"/>
              <a:t>Gigabit Ethernet</a:t>
            </a:r>
          </a:p>
          <a:p>
            <a:r>
              <a:rPr lang="en-US" sz="1600" b="1" dirty="0"/>
              <a:t>2 X Micro HDMI</a:t>
            </a:r>
          </a:p>
          <a:p>
            <a:r>
              <a:rPr lang="en-US" sz="1600" b="1" dirty="0"/>
              <a:t>Composite</a:t>
            </a:r>
          </a:p>
          <a:p>
            <a:r>
              <a:rPr lang="en-US" sz="1600" b="1" dirty="0"/>
              <a:t>Analog Audio</a:t>
            </a:r>
          </a:p>
          <a:p>
            <a:r>
              <a:rPr lang="en-US" sz="1600" b="1" dirty="0" err="1"/>
              <a:t>WiFi</a:t>
            </a:r>
            <a:r>
              <a:rPr lang="en-US" sz="1600" b="1" dirty="0"/>
              <a:t> (Dual Band)</a:t>
            </a:r>
          </a:p>
          <a:p>
            <a:r>
              <a:rPr lang="en-US" sz="1600" b="1" dirty="0"/>
              <a:t>Bluetooth (Updated)</a:t>
            </a:r>
          </a:p>
          <a:p>
            <a:r>
              <a:rPr lang="en-US" sz="1600" b="1" dirty="0"/>
              <a:t>(Composite and Audio integrated in one jack)</a:t>
            </a:r>
          </a:p>
          <a:p>
            <a:r>
              <a:rPr lang="en-US" sz="1600" b="1" dirty="0"/>
              <a:t>SD Card (Micro)</a:t>
            </a:r>
          </a:p>
          <a:p>
            <a:r>
              <a:rPr lang="en-US" sz="1600" b="1" dirty="0"/>
              <a:t>POE</a:t>
            </a:r>
          </a:p>
          <a:p>
            <a:r>
              <a:rPr lang="en-US" sz="1600" b="1" dirty="0"/>
              <a:t>USB C Power</a:t>
            </a:r>
          </a:p>
        </p:txBody>
      </p:sp>
      <p:pic>
        <p:nvPicPr>
          <p:cNvPr id="8" name="Picture 7">
            <a:extLst>
              <a:ext uri="{FF2B5EF4-FFF2-40B4-BE49-F238E27FC236}">
                <a16:creationId xmlns:a16="http://schemas.microsoft.com/office/drawing/2014/main" id="{9C381895-6921-B943-947F-E25ECE162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066800"/>
            <a:ext cx="4372305" cy="2971801"/>
          </a:xfrm>
          <a:prstGeom prst="rect">
            <a:avLst/>
          </a:prstGeom>
        </p:spPr>
      </p:pic>
      <p:pic>
        <p:nvPicPr>
          <p:cNvPr id="10" name="Picture 9">
            <a:extLst>
              <a:ext uri="{FF2B5EF4-FFF2-40B4-BE49-F238E27FC236}">
                <a16:creationId xmlns:a16="http://schemas.microsoft.com/office/drawing/2014/main" id="{6527A57D-08CD-4B4D-8F63-E839F683F783}"/>
              </a:ext>
            </a:extLst>
          </p:cNvPr>
          <p:cNvPicPr>
            <a:picLocks noChangeAspect="1"/>
          </p:cNvPicPr>
          <p:nvPr/>
        </p:nvPicPr>
        <p:blipFill rotWithShape="1">
          <a:blip r:embed="rId5">
            <a:extLst>
              <a:ext uri="{28A0092B-C50C-407E-A947-70E740481C1C}">
                <a14:useLocalDpi xmlns:a14="http://schemas.microsoft.com/office/drawing/2010/main" val="0"/>
              </a:ext>
            </a:extLst>
          </a:blip>
          <a:srcRect l="9167" t="6587" r="9167" b="7902"/>
          <a:stretch/>
        </p:blipFill>
        <p:spPr>
          <a:xfrm>
            <a:off x="5315007" y="3920430"/>
            <a:ext cx="3828993" cy="2539638"/>
          </a:xfrm>
          <a:prstGeom prst="rect">
            <a:avLst/>
          </a:prstGeom>
        </p:spPr>
      </p:pic>
    </p:spTree>
    <p:extLst>
      <p:ext uri="{BB962C8B-B14F-4D97-AF65-F5344CB8AC3E}">
        <p14:creationId xmlns:p14="http://schemas.microsoft.com/office/powerpoint/2010/main" val="162919525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ZERO</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Zero</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Zero</a:t>
            </a:r>
          </a:p>
        </p:txBody>
      </p:sp>
      <p:sp>
        <p:nvSpPr>
          <p:cNvPr id="7" name="TextBox 6"/>
          <p:cNvSpPr txBox="1"/>
          <p:nvPr/>
        </p:nvSpPr>
        <p:spPr>
          <a:xfrm>
            <a:off x="6553200" y="381000"/>
            <a:ext cx="2133600" cy="2554545"/>
          </a:xfrm>
          <a:prstGeom prst="rect">
            <a:avLst/>
          </a:prstGeom>
          <a:noFill/>
        </p:spPr>
        <p:txBody>
          <a:bodyPr wrap="square" rtlCol="0">
            <a:spAutoFit/>
          </a:bodyPr>
          <a:lstStyle/>
          <a:p>
            <a:r>
              <a:rPr lang="en-US" sz="1600" b="1" dirty="0"/>
              <a:t>1 GHz Single Core</a:t>
            </a:r>
          </a:p>
          <a:p>
            <a:r>
              <a:rPr lang="en-US" sz="1600" b="1" dirty="0"/>
              <a:t>512 M RAM </a:t>
            </a:r>
          </a:p>
          <a:p>
            <a:r>
              <a:rPr lang="en-US" sz="1600" b="1" dirty="0"/>
              <a:t>1 Micro USB Port</a:t>
            </a:r>
          </a:p>
          <a:p>
            <a:r>
              <a:rPr lang="en-US" sz="1600" b="1" dirty="0"/>
              <a:t>(needs OTG Adapter)</a:t>
            </a:r>
          </a:p>
          <a:p>
            <a:r>
              <a:rPr lang="en-US" sz="1600" b="1" dirty="0"/>
              <a:t>Mini HDMI</a:t>
            </a:r>
          </a:p>
          <a:p>
            <a:r>
              <a:rPr lang="en-US" sz="1600" b="1" dirty="0"/>
              <a:t>Analog Audio (through GPIO)</a:t>
            </a:r>
          </a:p>
          <a:p>
            <a:r>
              <a:rPr lang="en-US" sz="1600" b="1" dirty="0"/>
              <a:t>SD Card (Micro)</a:t>
            </a:r>
          </a:p>
          <a:p>
            <a:endParaRPr lang="en-US" sz="1600" b="1" dirty="0"/>
          </a:p>
          <a:p>
            <a:r>
              <a:rPr lang="en-US" sz="1600" b="1" dirty="0"/>
              <a:t>TINY – and $5</a:t>
            </a:r>
          </a:p>
        </p:txBody>
      </p:sp>
      <p:pic>
        <p:nvPicPr>
          <p:cNvPr id="9218" name="Picture 2" descr="C:\Users\goldsten\Desktop\straightened.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50962" y="1185041"/>
            <a:ext cx="4415260" cy="33107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goldsten\Desktop\Location_of_connectors_and_ICs_on_Raspberry_Pi_Zer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860" y="4495801"/>
            <a:ext cx="4372140" cy="236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9187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ZEROW</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Zero W</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Zero</a:t>
            </a:r>
          </a:p>
        </p:txBody>
      </p:sp>
      <p:sp>
        <p:nvSpPr>
          <p:cNvPr id="7" name="TextBox 6"/>
          <p:cNvSpPr txBox="1"/>
          <p:nvPr/>
        </p:nvSpPr>
        <p:spPr>
          <a:xfrm>
            <a:off x="6553200" y="381000"/>
            <a:ext cx="2133600" cy="3046988"/>
          </a:xfrm>
          <a:prstGeom prst="rect">
            <a:avLst/>
          </a:prstGeom>
          <a:noFill/>
        </p:spPr>
        <p:txBody>
          <a:bodyPr wrap="square" rtlCol="0">
            <a:spAutoFit/>
          </a:bodyPr>
          <a:lstStyle/>
          <a:p>
            <a:r>
              <a:rPr lang="en-US" sz="1600" b="1" dirty="0"/>
              <a:t>1 GHz Single Core</a:t>
            </a:r>
          </a:p>
          <a:p>
            <a:r>
              <a:rPr lang="en-US" sz="1600" b="1" dirty="0"/>
              <a:t>512 M RAM </a:t>
            </a:r>
          </a:p>
          <a:p>
            <a:r>
              <a:rPr lang="en-US" sz="1600" b="1" dirty="0"/>
              <a:t>1 Micro USB Port</a:t>
            </a:r>
          </a:p>
          <a:p>
            <a:r>
              <a:rPr lang="en-US" sz="1600" b="1" dirty="0"/>
              <a:t>(needs OTG Adapter)</a:t>
            </a:r>
          </a:p>
          <a:p>
            <a:r>
              <a:rPr lang="en-US" sz="1600" b="1" dirty="0"/>
              <a:t>Mini HDMI</a:t>
            </a:r>
          </a:p>
          <a:p>
            <a:r>
              <a:rPr lang="en-US" sz="1600" b="1" dirty="0"/>
              <a:t>Analog Audio (through GPIO)</a:t>
            </a:r>
          </a:p>
          <a:p>
            <a:r>
              <a:rPr lang="en-US" sz="1600" b="1" dirty="0"/>
              <a:t>SD Card (Micro)</a:t>
            </a:r>
          </a:p>
          <a:p>
            <a:r>
              <a:rPr lang="en-US" sz="1600" b="1" dirty="0" err="1"/>
              <a:t>Wifi</a:t>
            </a:r>
            <a:endParaRPr lang="en-US" sz="1600" b="1" dirty="0"/>
          </a:p>
          <a:p>
            <a:r>
              <a:rPr lang="en-US" sz="1600" b="1" dirty="0"/>
              <a:t>Bluetooth</a:t>
            </a:r>
          </a:p>
          <a:p>
            <a:endParaRPr lang="en-US" sz="1600" b="1" dirty="0"/>
          </a:p>
          <a:p>
            <a:r>
              <a:rPr lang="en-US" sz="1600" b="1" dirty="0"/>
              <a:t>TINY – and $5</a:t>
            </a:r>
          </a:p>
        </p:txBody>
      </p:sp>
      <p:pic>
        <p:nvPicPr>
          <p:cNvPr id="9218" name="Picture 2" descr="C:\Users\goldsten\Desktop\straightened.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50962" y="1185041"/>
            <a:ext cx="4415260" cy="33107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goldsten\Desktop\Location_of_connectors_and_ICs_on_Raspberry_Pi_Zer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860" y="4495801"/>
            <a:ext cx="4372140" cy="236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78560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Pi ZEROW</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400</a:t>
            </a:r>
            <a:endParaRPr lang="en-US" dirty="0">
              <a:solidFill>
                <a:prstClr val="black"/>
              </a:solidFill>
            </a:endParaRPr>
          </a:p>
        </p:txBody>
      </p:sp>
      <p:sp>
        <p:nvSpPr>
          <p:cNvPr id="5" name="TextBox 4"/>
          <p:cNvSpPr txBox="1"/>
          <p:nvPr/>
        </p:nvSpPr>
        <p:spPr>
          <a:xfrm>
            <a:off x="1523999" y="4633679"/>
            <a:ext cx="3810000" cy="369332"/>
          </a:xfrm>
          <a:prstGeom prst="rect">
            <a:avLst/>
          </a:prstGeom>
          <a:noFill/>
        </p:spPr>
        <p:txBody>
          <a:bodyPr wrap="square" rtlCol="0">
            <a:spAutoFit/>
          </a:bodyPr>
          <a:lstStyle/>
          <a:p>
            <a:r>
              <a:rPr lang="en-US" dirty="0"/>
              <a:t>Pi 400 vs Pi 4</a:t>
            </a:r>
          </a:p>
        </p:txBody>
      </p:sp>
      <p:sp>
        <p:nvSpPr>
          <p:cNvPr id="7" name="TextBox 6"/>
          <p:cNvSpPr txBox="1"/>
          <p:nvPr/>
        </p:nvSpPr>
        <p:spPr>
          <a:xfrm>
            <a:off x="6248400" y="381000"/>
            <a:ext cx="2514600" cy="3785652"/>
          </a:xfrm>
          <a:prstGeom prst="rect">
            <a:avLst/>
          </a:prstGeom>
          <a:noFill/>
        </p:spPr>
        <p:txBody>
          <a:bodyPr wrap="square" rtlCol="0">
            <a:spAutoFit/>
          </a:bodyPr>
          <a:lstStyle/>
          <a:p>
            <a:r>
              <a:rPr lang="en-US" sz="1600" b="1" dirty="0"/>
              <a:t>1.8 GHz Quad Core</a:t>
            </a:r>
          </a:p>
          <a:p>
            <a:r>
              <a:rPr lang="en-US" sz="1600" b="1" dirty="0"/>
              <a:t>(64 Bit) ARM V8</a:t>
            </a:r>
          </a:p>
          <a:p>
            <a:r>
              <a:rPr lang="en-US" sz="1600" b="1" dirty="0"/>
              <a:t>4 GB RAM </a:t>
            </a:r>
          </a:p>
          <a:p>
            <a:r>
              <a:rPr lang="en-US" sz="1600" b="1" dirty="0"/>
              <a:t>2 USB2 Ports 2 USB3</a:t>
            </a:r>
          </a:p>
          <a:p>
            <a:r>
              <a:rPr lang="en-US" sz="1600" b="1" dirty="0"/>
              <a:t>Gigabit Ethernet</a:t>
            </a:r>
          </a:p>
          <a:p>
            <a:r>
              <a:rPr lang="en-US" sz="1600" b="1" dirty="0"/>
              <a:t>2 X Micro HDMI</a:t>
            </a:r>
          </a:p>
          <a:p>
            <a:r>
              <a:rPr lang="en-US" sz="1600" b="1" dirty="0" err="1"/>
              <a:t>WiFi</a:t>
            </a:r>
            <a:r>
              <a:rPr lang="en-US" sz="1600" b="1" dirty="0"/>
              <a:t> (Dual Band)</a:t>
            </a:r>
          </a:p>
          <a:p>
            <a:r>
              <a:rPr lang="en-US" sz="1600" b="1" dirty="0"/>
              <a:t>Bluetooth (Updated)</a:t>
            </a:r>
          </a:p>
          <a:p>
            <a:r>
              <a:rPr lang="en-US" sz="1600" b="1" dirty="0"/>
              <a:t>No composite or audio jack</a:t>
            </a:r>
          </a:p>
          <a:p>
            <a:r>
              <a:rPr lang="en-US" sz="1600" b="1" dirty="0"/>
              <a:t>SD Card (Micro)</a:t>
            </a:r>
          </a:p>
          <a:p>
            <a:r>
              <a:rPr lang="en-US" sz="1600" b="1" dirty="0"/>
              <a:t>POE</a:t>
            </a:r>
          </a:p>
          <a:p>
            <a:r>
              <a:rPr lang="en-US" sz="1600" b="1" dirty="0"/>
              <a:t>USB C Power</a:t>
            </a:r>
          </a:p>
          <a:p>
            <a:r>
              <a:rPr lang="en-US" sz="1600" b="1" dirty="0"/>
              <a:t>Horizontal GPIO</a:t>
            </a:r>
          </a:p>
          <a:p>
            <a:r>
              <a:rPr lang="en-US" sz="1600" b="1" dirty="0"/>
              <a:t>Built-In Keyboard</a:t>
            </a:r>
          </a:p>
          <a:p>
            <a:r>
              <a:rPr lang="en-US" sz="1600" b="1" dirty="0"/>
              <a:t>Cooling (improved)</a:t>
            </a:r>
          </a:p>
        </p:txBody>
      </p:sp>
      <p:pic>
        <p:nvPicPr>
          <p:cNvPr id="9" name="Picture 8">
            <a:extLst>
              <a:ext uri="{FF2B5EF4-FFF2-40B4-BE49-F238E27FC236}">
                <a16:creationId xmlns:a16="http://schemas.microsoft.com/office/drawing/2014/main" id="{5644DEAA-51F0-7A48-93CA-9ED430304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9" y="1219200"/>
            <a:ext cx="4575840" cy="3048000"/>
          </a:xfrm>
          <a:prstGeom prst="rect">
            <a:avLst/>
          </a:prstGeom>
        </p:spPr>
      </p:pic>
      <p:pic>
        <p:nvPicPr>
          <p:cNvPr id="11" name="Picture 10">
            <a:extLst>
              <a:ext uri="{FF2B5EF4-FFF2-40B4-BE49-F238E27FC236}">
                <a16:creationId xmlns:a16="http://schemas.microsoft.com/office/drawing/2014/main" id="{190CBD53-2437-0E40-959C-474839596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99" y="4419600"/>
            <a:ext cx="3962400" cy="2228850"/>
          </a:xfrm>
          <a:prstGeom prst="rect">
            <a:avLst/>
          </a:prstGeom>
        </p:spPr>
      </p:pic>
    </p:spTree>
    <p:extLst>
      <p:ext uri="{BB962C8B-B14F-4D97-AF65-F5344CB8AC3E}">
        <p14:creationId xmlns:p14="http://schemas.microsoft.com/office/powerpoint/2010/main" val="161418383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Layout : Previous Model</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err="1">
                <a:solidFill>
                  <a:prstClr val="black">
                    <a:lumMod val="50000"/>
                    <a:lumOff val="50000"/>
                  </a:prstClr>
                </a:solidFill>
              </a:rPr>
              <a:t>RaspberryPi</a:t>
            </a:r>
            <a:r>
              <a:rPr lang="en-US" sz="2800" b="1" dirty="0">
                <a:solidFill>
                  <a:prstClr val="black">
                    <a:lumMod val="50000"/>
                    <a:lumOff val="50000"/>
                  </a:prstClr>
                </a:solidFill>
              </a:rPr>
              <a:t> 3 Layout</a:t>
            </a:r>
            <a:endParaRPr lang="en-US" dirty="0">
              <a:solidFill>
                <a:prstClr val="black"/>
              </a:solidFill>
            </a:endParaRPr>
          </a:p>
        </p:txBody>
      </p:sp>
      <p:pic>
        <p:nvPicPr>
          <p:cNvPr id="10242" name="Picture 2" descr="C:\Users\goldsten\Desktop\Pi3BreakoutFeb292016.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99750" y="1459579"/>
            <a:ext cx="7944249" cy="501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9361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EEE4-852B-E24B-A522-854B897F4A51}"/>
              </a:ext>
            </a:extLst>
          </p:cNvPr>
          <p:cNvSpPr>
            <a:spLocks noGrp="1"/>
          </p:cNvSpPr>
          <p:nvPr>
            <p:ph type="title"/>
          </p:nvPr>
        </p:nvSpPr>
        <p:spPr/>
        <p:txBody>
          <a:bodyPr/>
          <a:lstStyle/>
          <a:p>
            <a:r>
              <a:rPr lang="en-US" dirty="0"/>
              <a:t>Audience Poll</a:t>
            </a:r>
          </a:p>
        </p:txBody>
      </p:sp>
      <p:sp>
        <p:nvSpPr>
          <p:cNvPr id="3" name="Content Placeholder 2">
            <a:extLst>
              <a:ext uri="{FF2B5EF4-FFF2-40B4-BE49-F238E27FC236}">
                <a16:creationId xmlns:a16="http://schemas.microsoft.com/office/drawing/2014/main" id="{7EC27B7B-3F36-514B-AEAA-DF9160856E61}"/>
              </a:ext>
            </a:extLst>
          </p:cNvPr>
          <p:cNvSpPr>
            <a:spLocks noGrp="1"/>
          </p:cNvSpPr>
          <p:nvPr>
            <p:ph idx="1"/>
          </p:nvPr>
        </p:nvSpPr>
        <p:spPr/>
        <p:txBody>
          <a:bodyPr>
            <a:normAutofit fontScale="92500"/>
          </a:bodyPr>
          <a:lstStyle/>
          <a:p>
            <a:r>
              <a:rPr lang="en-US" dirty="0"/>
              <a:t>Do you already own a Pi?   (Yes/No)</a:t>
            </a:r>
          </a:p>
          <a:p>
            <a:r>
              <a:rPr lang="en-US" dirty="0"/>
              <a:t>How many do you own?  (1, 2, 3 or more)</a:t>
            </a:r>
          </a:p>
          <a:p>
            <a:r>
              <a:rPr lang="en-US" dirty="0"/>
              <a:t>Do you already use it for Ham radio?   (Yes/No)</a:t>
            </a:r>
          </a:p>
          <a:p>
            <a:r>
              <a:rPr lang="en-US" dirty="0"/>
              <a:t>Have you used it as a regular desktop?  (Yes/No)</a:t>
            </a:r>
          </a:p>
          <a:p>
            <a:r>
              <a:rPr lang="en-US" dirty="0"/>
              <a:t>Do you own another SOC board computer?  (Yes/No)</a:t>
            </a:r>
          </a:p>
          <a:p>
            <a:r>
              <a:rPr lang="en-US" dirty="0"/>
              <a:t>Already own a Pi 4?  (Yes/No)</a:t>
            </a:r>
          </a:p>
          <a:p>
            <a:r>
              <a:rPr lang="en-US" dirty="0"/>
              <a:t>Already own a Pi 400  (Yes/No)</a:t>
            </a:r>
          </a:p>
        </p:txBody>
      </p:sp>
    </p:spTree>
    <p:extLst>
      <p:ext uri="{BB962C8B-B14F-4D97-AF65-F5344CB8AC3E}">
        <p14:creationId xmlns:p14="http://schemas.microsoft.com/office/powerpoint/2010/main" val="2060356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Layout : Current Model</a:t>
            </a:r>
            <a:endParaRPr lang="en-US" sz="3200" dirty="0">
              <a:solidFill>
                <a:prstClr val="white"/>
              </a:solidFill>
            </a:endParaRPr>
          </a:p>
        </p:txBody>
      </p:sp>
      <p:sp>
        <p:nvSpPr>
          <p:cNvPr id="3" name="TextBox 2"/>
          <p:cNvSpPr txBox="1"/>
          <p:nvPr/>
        </p:nvSpPr>
        <p:spPr>
          <a:xfrm>
            <a:off x="1447800" y="109751"/>
            <a:ext cx="6324600" cy="1349828"/>
          </a:xfrm>
          <a:prstGeom prst="rect">
            <a:avLst/>
          </a:prstGeom>
          <a:noFill/>
        </p:spPr>
        <p:txBody>
          <a:bodyPr wrap="square" rtlCol="0">
            <a:normAutofit/>
          </a:bodyPr>
          <a:lstStyle/>
          <a:p>
            <a:r>
              <a:rPr lang="en-US" sz="2800" b="1" dirty="0" err="1">
                <a:solidFill>
                  <a:prstClr val="black">
                    <a:lumMod val="50000"/>
                    <a:lumOff val="50000"/>
                  </a:prstClr>
                </a:solidFill>
              </a:rPr>
              <a:t>RaspberryPi</a:t>
            </a:r>
            <a:r>
              <a:rPr lang="en-US" sz="2800" b="1" dirty="0">
                <a:solidFill>
                  <a:prstClr val="black">
                    <a:lumMod val="50000"/>
                    <a:lumOff val="50000"/>
                  </a:prstClr>
                </a:solidFill>
              </a:rPr>
              <a:t> 4 Layout Changes</a:t>
            </a:r>
          </a:p>
          <a:p>
            <a:r>
              <a:rPr lang="en-US" sz="2800" b="1" dirty="0">
                <a:solidFill>
                  <a:prstClr val="black">
                    <a:lumMod val="50000"/>
                    <a:lumOff val="50000"/>
                  </a:prstClr>
                </a:solidFill>
              </a:rPr>
              <a:t>New Form Factor (new cases required)</a:t>
            </a:r>
            <a:endParaRPr lang="en-US" dirty="0">
              <a:solidFill>
                <a:prstClr val="black"/>
              </a:solidFill>
            </a:endParaRPr>
          </a:p>
        </p:txBody>
      </p:sp>
      <p:pic>
        <p:nvPicPr>
          <p:cNvPr id="5" name="Picture 4">
            <a:extLst>
              <a:ext uri="{FF2B5EF4-FFF2-40B4-BE49-F238E27FC236}">
                <a16:creationId xmlns:a16="http://schemas.microsoft.com/office/drawing/2014/main" id="{7C34E0A5-1717-E74A-9811-69A1ABC68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90" y="1143000"/>
            <a:ext cx="7944110" cy="5026392"/>
          </a:xfrm>
          <a:prstGeom prst="rect">
            <a:avLst/>
          </a:prstGeom>
        </p:spPr>
      </p:pic>
    </p:spTree>
    <p:extLst>
      <p:ext uri="{BB962C8B-B14F-4D97-AF65-F5344CB8AC3E}">
        <p14:creationId xmlns:p14="http://schemas.microsoft.com/office/powerpoint/2010/main" val="242319989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Operating Systems</a:t>
            </a:r>
            <a:endParaRPr lang="en-US" sz="3200" dirty="0">
              <a:solidFill>
                <a:prstClr val="white"/>
              </a:solidFill>
            </a:endParaRPr>
          </a:p>
        </p:txBody>
      </p:sp>
      <p:sp>
        <p:nvSpPr>
          <p:cNvPr id="3" name="TextBox 2"/>
          <p:cNvSpPr txBox="1"/>
          <p:nvPr/>
        </p:nvSpPr>
        <p:spPr>
          <a:xfrm>
            <a:off x="1376082" y="457200"/>
            <a:ext cx="4419601" cy="304800"/>
          </a:xfrm>
          <a:prstGeom prst="rect">
            <a:avLst/>
          </a:prstGeom>
          <a:noFill/>
        </p:spPr>
        <p:txBody>
          <a:bodyPr wrap="square" rtlCol="0">
            <a:normAutofit/>
          </a:bodyPr>
          <a:lstStyle/>
          <a:p>
            <a:r>
              <a:rPr lang="en-US" sz="1200" b="1" dirty="0"/>
              <a:t>OFFICIAL OPERATING SYSTEM IMAGES</a:t>
            </a:r>
            <a:endParaRPr lang="en-US" sz="800" b="1" dirty="0"/>
          </a:p>
        </p:txBody>
      </p:sp>
      <p:pic>
        <p:nvPicPr>
          <p:cNvPr id="7" name="Picture 6">
            <a:extLst>
              <a:ext uri="{FF2B5EF4-FFF2-40B4-BE49-F238E27FC236}">
                <a16:creationId xmlns:a16="http://schemas.microsoft.com/office/drawing/2014/main" id="{A8595658-F880-A44E-9630-C3DA0D4BE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660" y="2068248"/>
            <a:ext cx="2348341" cy="2960952"/>
          </a:xfrm>
          <a:prstGeom prst="rect">
            <a:avLst/>
          </a:prstGeom>
        </p:spPr>
      </p:pic>
      <p:pic>
        <p:nvPicPr>
          <p:cNvPr id="9" name="Picture 8">
            <a:extLst>
              <a:ext uri="{FF2B5EF4-FFF2-40B4-BE49-F238E27FC236}">
                <a16:creationId xmlns:a16="http://schemas.microsoft.com/office/drawing/2014/main" id="{FC436C35-956B-664E-8B02-3A00266FB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2488011"/>
            <a:ext cx="4025552" cy="2388789"/>
          </a:xfrm>
          <a:prstGeom prst="rect">
            <a:avLst/>
          </a:prstGeom>
        </p:spPr>
      </p:pic>
    </p:spTree>
    <p:extLst>
      <p:ext uri="{BB962C8B-B14F-4D97-AF65-F5344CB8AC3E}">
        <p14:creationId xmlns:p14="http://schemas.microsoft.com/office/powerpoint/2010/main" val="878707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9588" y="3893642"/>
            <a:ext cx="4953000" cy="2964358"/>
          </a:xfrm>
          <a:prstGeom prst="rect">
            <a:avLst/>
          </a:prstGeom>
          <a:noFill/>
        </p:spPr>
        <p:txBody>
          <a:bodyPr wrap="square" rtlCol="0">
            <a:normAutofit fontScale="92500" lnSpcReduction="20000"/>
          </a:bodyPr>
          <a:lstStyle/>
          <a:p>
            <a:pPr>
              <a:spcBef>
                <a:spcPts val="100"/>
              </a:spcBef>
            </a:pPr>
            <a:r>
              <a:rPr lang="en-US" sz="2000" dirty="0">
                <a:solidFill>
                  <a:prstClr val="white"/>
                </a:solidFill>
              </a:rPr>
              <a:t>As mentioned before, because of the Pi’s ARM architecture, only programs compiled to run in an ARM environment are available.  Not everything compiles well for ARM, but there are lots of choices.</a:t>
            </a:r>
          </a:p>
          <a:p>
            <a:pPr>
              <a:spcBef>
                <a:spcPts val="100"/>
              </a:spcBef>
            </a:pPr>
            <a:endParaRPr lang="en-US" sz="2000" dirty="0">
              <a:solidFill>
                <a:prstClr val="white"/>
              </a:solidFill>
            </a:endParaRPr>
          </a:p>
          <a:p>
            <a:pPr>
              <a:spcBef>
                <a:spcPts val="100"/>
              </a:spcBef>
            </a:pPr>
            <a:r>
              <a:rPr lang="en-US" sz="2000" dirty="0">
                <a:solidFill>
                  <a:prstClr val="white"/>
                </a:solidFill>
              </a:rPr>
              <a:t>In particular, the WINE layer for running Windows programs will not work.  At least not directly.  There have been attempts to make an X86 emulation layer for the Pi, but so far they have not been very successful.</a:t>
            </a:r>
            <a:endParaRPr lang="en-US" sz="2400" dirty="0">
              <a:solidFill>
                <a:prstClr val="black"/>
              </a:solidFill>
            </a:endParaRPr>
          </a:p>
        </p:txBody>
      </p:sp>
      <p:sp>
        <p:nvSpPr>
          <p:cNvPr id="5" name="TextBox 4"/>
          <p:cNvSpPr txBox="1"/>
          <p:nvPr/>
        </p:nvSpPr>
        <p:spPr>
          <a:xfrm>
            <a:off x="399588" y="1524000"/>
            <a:ext cx="5010612" cy="2369641"/>
          </a:xfrm>
          <a:prstGeom prst="rect">
            <a:avLst/>
          </a:prstGeom>
          <a:noFill/>
        </p:spPr>
        <p:txBody>
          <a:bodyPr wrap="square" rtlCol="0" anchor="b">
            <a:normAutofit/>
          </a:bodyPr>
          <a:lstStyle/>
          <a:p>
            <a:r>
              <a:rPr lang="en-US" sz="4000" b="1" dirty="0">
                <a:solidFill>
                  <a:srgbClr val="7BCF27"/>
                </a:solidFill>
              </a:rPr>
              <a:t>What are the limitations?</a:t>
            </a:r>
          </a:p>
        </p:txBody>
      </p:sp>
      <p:sp>
        <p:nvSpPr>
          <p:cNvPr id="3" name="TextBox 2"/>
          <p:cNvSpPr txBox="1"/>
          <p:nvPr/>
        </p:nvSpPr>
        <p:spPr>
          <a:xfrm>
            <a:off x="5791200" y="205175"/>
            <a:ext cx="3200400" cy="4647426"/>
          </a:xfrm>
          <a:prstGeom prst="rect">
            <a:avLst/>
          </a:prstGeom>
          <a:noFill/>
        </p:spPr>
        <p:txBody>
          <a:bodyPr wrap="square" rtlCol="0">
            <a:spAutoFit/>
          </a:bodyPr>
          <a:lstStyle/>
          <a:p>
            <a:pPr algn="ctr"/>
            <a:r>
              <a:rPr lang="en-US" sz="2000" b="1" dirty="0"/>
              <a:t>What about Windows??</a:t>
            </a:r>
          </a:p>
          <a:p>
            <a:pPr algn="ctr"/>
            <a:r>
              <a:rPr lang="en-US" sz="2000" b="1" dirty="0"/>
              <a:t>I thought I saw Windows in that list!!</a:t>
            </a:r>
          </a:p>
          <a:p>
            <a:endParaRPr lang="en-US" dirty="0"/>
          </a:p>
          <a:p>
            <a:r>
              <a:rPr lang="en-US" dirty="0"/>
              <a:t>Originally we saw the IOT version of Windows for Pi.  That seems to no longer be around, but several users have managed to hack the ARM version of Windows 10 to run on a Pi.</a:t>
            </a:r>
          </a:p>
          <a:p>
            <a:endParaRPr lang="en-US" dirty="0"/>
          </a:p>
          <a:p>
            <a:pPr algn="ctr"/>
            <a:r>
              <a:rPr lang="en-US" sz="2000" b="1" dirty="0"/>
              <a:t>And Android?  </a:t>
            </a:r>
          </a:p>
          <a:p>
            <a:r>
              <a:rPr lang="en-US" dirty="0"/>
              <a:t>Not at this time.  Broadcom has not opened up Android support for it’s SOC used in the Pi. Some of the Pi alternatives support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88" y="205175"/>
            <a:ext cx="3860800" cy="2448312"/>
          </a:xfrm>
          <a:prstGeom prst="rect">
            <a:avLst/>
          </a:prstGeom>
        </p:spPr>
      </p:pic>
    </p:spTree>
    <p:extLst>
      <p:ext uri="{BB962C8B-B14F-4D97-AF65-F5344CB8AC3E}">
        <p14:creationId xmlns:p14="http://schemas.microsoft.com/office/powerpoint/2010/main" val="353588752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9588" y="3893642"/>
            <a:ext cx="4953000" cy="2964358"/>
          </a:xfrm>
          <a:prstGeom prst="rect">
            <a:avLst/>
          </a:prstGeom>
          <a:noFill/>
        </p:spPr>
        <p:txBody>
          <a:bodyPr wrap="square" rtlCol="0">
            <a:normAutofit lnSpcReduction="10000"/>
          </a:bodyPr>
          <a:lstStyle/>
          <a:p>
            <a:pPr>
              <a:spcBef>
                <a:spcPts val="100"/>
              </a:spcBef>
            </a:pPr>
            <a:r>
              <a:rPr lang="en-US" sz="2000" dirty="0">
                <a:solidFill>
                  <a:prstClr val="white"/>
                </a:solidFill>
              </a:rPr>
              <a:t>Frequently I hear that the Cranberry Deluxe Mini, or &lt;insert generic name here&gt; is so much better than the Raspberry Pi from people.  There are definitely applications where there are viable alternatives.  A great example being the </a:t>
            </a:r>
            <a:r>
              <a:rPr lang="en-US" sz="2000" dirty="0" err="1">
                <a:solidFill>
                  <a:prstClr val="white"/>
                </a:solidFill>
              </a:rPr>
              <a:t>KiwiSDR</a:t>
            </a:r>
            <a:r>
              <a:rPr lang="en-US" sz="2000" dirty="0">
                <a:solidFill>
                  <a:prstClr val="white"/>
                </a:solidFill>
              </a:rPr>
              <a:t> project which relies on one of the </a:t>
            </a:r>
            <a:r>
              <a:rPr lang="en-US" sz="2000" dirty="0">
                <a:solidFill>
                  <a:srgbClr val="FFFF00"/>
                </a:solidFill>
              </a:rPr>
              <a:t>Beagle Boards</a:t>
            </a:r>
            <a:r>
              <a:rPr lang="en-US" sz="2000" dirty="0">
                <a:solidFill>
                  <a:prstClr val="white"/>
                </a:solidFill>
              </a:rPr>
              <a:t>.  Or the </a:t>
            </a:r>
            <a:r>
              <a:rPr lang="en-US" sz="2000" dirty="0">
                <a:solidFill>
                  <a:srgbClr val="FFFF00"/>
                </a:solidFill>
              </a:rPr>
              <a:t>Latte Panda</a:t>
            </a:r>
            <a:r>
              <a:rPr lang="en-US" sz="2000" dirty="0">
                <a:solidFill>
                  <a:prstClr val="white"/>
                </a:solidFill>
              </a:rPr>
              <a:t> which runs REAL Windows, but costs quite a bit more, and you may not want to run Windows.</a:t>
            </a:r>
            <a:endParaRPr lang="en-US" sz="2400" dirty="0">
              <a:solidFill>
                <a:prstClr val="black"/>
              </a:solidFill>
            </a:endParaRPr>
          </a:p>
        </p:txBody>
      </p:sp>
      <p:sp>
        <p:nvSpPr>
          <p:cNvPr id="5" name="TextBox 4"/>
          <p:cNvSpPr txBox="1"/>
          <p:nvPr/>
        </p:nvSpPr>
        <p:spPr>
          <a:xfrm>
            <a:off x="399588" y="1524000"/>
            <a:ext cx="4953000" cy="2369641"/>
          </a:xfrm>
          <a:prstGeom prst="rect">
            <a:avLst/>
          </a:prstGeom>
          <a:noFill/>
        </p:spPr>
        <p:txBody>
          <a:bodyPr wrap="square" rtlCol="0" anchor="b">
            <a:normAutofit/>
          </a:bodyPr>
          <a:lstStyle/>
          <a:p>
            <a:r>
              <a:rPr lang="en-US" sz="4000" b="1" dirty="0">
                <a:solidFill>
                  <a:srgbClr val="7BCF27"/>
                </a:solidFill>
              </a:rPr>
              <a:t>The </a:t>
            </a:r>
            <a:r>
              <a:rPr lang="en-US" sz="4000" b="1">
                <a:solidFill>
                  <a:srgbClr val="7BCF27"/>
                </a:solidFill>
              </a:rPr>
              <a:t>Other Contenders</a:t>
            </a:r>
            <a:endParaRPr lang="en-US" sz="4000" b="1" dirty="0">
              <a:solidFill>
                <a:srgbClr val="7BCF27"/>
              </a:solidFill>
            </a:endParaRPr>
          </a:p>
        </p:txBody>
      </p:sp>
      <p:sp>
        <p:nvSpPr>
          <p:cNvPr id="3" name="TextBox 2"/>
          <p:cNvSpPr txBox="1"/>
          <p:nvPr/>
        </p:nvSpPr>
        <p:spPr>
          <a:xfrm>
            <a:off x="5791200" y="205175"/>
            <a:ext cx="3200400" cy="4985980"/>
          </a:xfrm>
          <a:prstGeom prst="rect">
            <a:avLst/>
          </a:prstGeom>
          <a:noFill/>
        </p:spPr>
        <p:txBody>
          <a:bodyPr wrap="square" rtlCol="0">
            <a:spAutoFit/>
          </a:bodyPr>
          <a:lstStyle/>
          <a:p>
            <a:pPr algn="ctr"/>
            <a:r>
              <a:rPr lang="en-US" sz="2400" b="1" dirty="0"/>
              <a:t>Stability</a:t>
            </a:r>
            <a:endParaRPr lang="en-US" b="1" dirty="0"/>
          </a:p>
          <a:p>
            <a:r>
              <a:rPr lang="en-US" dirty="0"/>
              <a:t>We don’t see the Raspberry Pi project disappearing any time soon.  Some of the others already have. CHIP being the most visible failure.  There are SO MANY.  Just Google: </a:t>
            </a:r>
            <a:r>
              <a:rPr lang="en-US" i="1" dirty="0"/>
              <a:t>Alternatives to Raspberry Pi</a:t>
            </a:r>
          </a:p>
          <a:p>
            <a:endParaRPr lang="en-US" dirty="0"/>
          </a:p>
          <a:p>
            <a:pPr algn="ctr"/>
            <a:r>
              <a:rPr lang="en-US" sz="2400" b="1" dirty="0"/>
              <a:t>Support</a:t>
            </a:r>
            <a:endParaRPr lang="en-US" sz="2000" b="1" dirty="0"/>
          </a:p>
          <a:p>
            <a:r>
              <a:rPr lang="en-US" dirty="0"/>
              <a:t>You can’t beat the popularity of the Pi.  It might not be the most powerful choice for a specific task, but the community support is endless, as well as the huge choice in add-ons and accessories.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2763"/>
            <a:ext cx="3848100" cy="2886075"/>
          </a:xfrm>
          <a:prstGeom prst="rect">
            <a:avLst/>
          </a:prstGeom>
        </p:spPr>
      </p:pic>
    </p:spTree>
    <p:extLst>
      <p:ext uri="{BB962C8B-B14F-4D97-AF65-F5344CB8AC3E}">
        <p14:creationId xmlns:p14="http://schemas.microsoft.com/office/powerpoint/2010/main" val="757609744"/>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9588" y="3581400"/>
            <a:ext cx="4953000" cy="3276600"/>
          </a:xfrm>
          <a:prstGeom prst="rect">
            <a:avLst/>
          </a:prstGeom>
          <a:noFill/>
        </p:spPr>
        <p:txBody>
          <a:bodyPr wrap="square" rtlCol="0">
            <a:normAutofit/>
          </a:bodyPr>
          <a:lstStyle/>
          <a:p>
            <a:pPr>
              <a:spcBef>
                <a:spcPts val="100"/>
              </a:spcBef>
            </a:pPr>
            <a:r>
              <a:rPr lang="en-US" sz="2000" dirty="0">
                <a:solidFill>
                  <a:prstClr val="white"/>
                </a:solidFill>
              </a:rPr>
              <a:t>It’s basically a computer, and will do almost anything that a computer would do.  </a:t>
            </a:r>
          </a:p>
          <a:p>
            <a:pPr>
              <a:spcBef>
                <a:spcPts val="100"/>
              </a:spcBef>
            </a:pPr>
            <a:endParaRPr lang="en-US" sz="2000" dirty="0">
              <a:solidFill>
                <a:prstClr val="white"/>
              </a:solidFill>
            </a:endParaRPr>
          </a:p>
          <a:p>
            <a:pPr>
              <a:spcBef>
                <a:spcPts val="100"/>
              </a:spcBef>
            </a:pPr>
            <a:r>
              <a:rPr lang="en-US" sz="2000" dirty="0">
                <a:solidFill>
                  <a:prstClr val="white"/>
                </a:solidFill>
              </a:rPr>
              <a:t>It won’t be as fast as a modern desktop, although the Model 4 is pretty quick, especially the 4GB version. Finally approaching usable desktop speed</a:t>
            </a:r>
          </a:p>
          <a:p>
            <a:pPr>
              <a:spcBef>
                <a:spcPts val="100"/>
              </a:spcBef>
            </a:pPr>
            <a:endParaRPr lang="en-US" sz="2000" dirty="0">
              <a:solidFill>
                <a:prstClr val="white"/>
              </a:solidFill>
            </a:endParaRPr>
          </a:p>
          <a:p>
            <a:pPr>
              <a:spcBef>
                <a:spcPts val="100"/>
              </a:spcBef>
            </a:pPr>
            <a:r>
              <a:rPr lang="en-US" sz="2000" dirty="0">
                <a:solidFill>
                  <a:prstClr val="white"/>
                </a:solidFill>
              </a:rPr>
              <a:t>You have the addition of the GPIO bus for controlling and sensing the world around you</a:t>
            </a:r>
          </a:p>
          <a:p>
            <a:pPr>
              <a:spcBef>
                <a:spcPts val="100"/>
              </a:spcBef>
            </a:pPr>
            <a:endParaRPr lang="en-US" sz="2000" dirty="0">
              <a:solidFill>
                <a:prstClr val="white"/>
              </a:solidFill>
            </a:endParaRPr>
          </a:p>
          <a:p>
            <a:pPr>
              <a:spcBef>
                <a:spcPts val="100"/>
              </a:spcBef>
            </a:pPr>
            <a:endParaRPr lang="en-US" sz="2000" dirty="0">
              <a:solidFill>
                <a:prstClr val="white"/>
              </a:solidFill>
            </a:endParaRPr>
          </a:p>
          <a:p>
            <a:endParaRPr lang="en-US" sz="2400" dirty="0">
              <a:solidFill>
                <a:prstClr val="black"/>
              </a:solidFill>
            </a:endParaRPr>
          </a:p>
        </p:txBody>
      </p:sp>
      <p:sp>
        <p:nvSpPr>
          <p:cNvPr id="5" name="TextBox 4"/>
          <p:cNvSpPr txBox="1"/>
          <p:nvPr/>
        </p:nvSpPr>
        <p:spPr>
          <a:xfrm>
            <a:off x="399588" y="1524001"/>
            <a:ext cx="5010612" cy="2209800"/>
          </a:xfrm>
          <a:prstGeom prst="rect">
            <a:avLst/>
          </a:prstGeom>
          <a:noFill/>
        </p:spPr>
        <p:txBody>
          <a:bodyPr wrap="square" rtlCol="0" anchor="b">
            <a:normAutofit/>
          </a:bodyPr>
          <a:lstStyle/>
          <a:p>
            <a:r>
              <a:rPr lang="en-US" sz="4000" b="1" dirty="0">
                <a:solidFill>
                  <a:srgbClr val="7BCF27"/>
                </a:solidFill>
              </a:rPr>
              <a:t>What Can I Do With it?</a:t>
            </a:r>
          </a:p>
        </p:txBody>
      </p:sp>
      <p:sp>
        <p:nvSpPr>
          <p:cNvPr id="3" name="TextBox 2"/>
          <p:cNvSpPr txBox="1"/>
          <p:nvPr/>
        </p:nvSpPr>
        <p:spPr>
          <a:xfrm>
            <a:off x="5791200" y="304800"/>
            <a:ext cx="3200400" cy="4247317"/>
          </a:xfrm>
          <a:prstGeom prst="rect">
            <a:avLst/>
          </a:prstGeom>
          <a:noFill/>
        </p:spPr>
        <p:txBody>
          <a:bodyPr wrap="square" rtlCol="0">
            <a:spAutoFit/>
          </a:bodyPr>
          <a:lstStyle/>
          <a:p>
            <a:r>
              <a:rPr lang="en-US" dirty="0"/>
              <a:t>Small Desktop Computer</a:t>
            </a:r>
          </a:p>
          <a:p>
            <a:r>
              <a:rPr lang="en-US" dirty="0"/>
              <a:t>Media Center</a:t>
            </a:r>
          </a:p>
          <a:p>
            <a:r>
              <a:rPr lang="en-US" dirty="0"/>
              <a:t>Music Player</a:t>
            </a:r>
          </a:p>
          <a:p>
            <a:r>
              <a:rPr lang="en-US" dirty="0"/>
              <a:t>Weather Station</a:t>
            </a:r>
          </a:p>
          <a:p>
            <a:r>
              <a:rPr lang="en-US" dirty="0"/>
              <a:t>Robotics </a:t>
            </a:r>
          </a:p>
          <a:p>
            <a:r>
              <a:rPr lang="en-US" dirty="0"/>
              <a:t>Web Enabled Controller</a:t>
            </a:r>
          </a:p>
          <a:p>
            <a:r>
              <a:rPr lang="en-US" dirty="0"/>
              <a:t>Education</a:t>
            </a:r>
          </a:p>
          <a:p>
            <a:r>
              <a:rPr lang="en-US" dirty="0"/>
              <a:t>Remote Camera</a:t>
            </a:r>
          </a:p>
          <a:p>
            <a:r>
              <a:rPr lang="en-US" dirty="0"/>
              <a:t>Terminal – Thin Client</a:t>
            </a:r>
          </a:p>
          <a:p>
            <a:r>
              <a:rPr lang="en-US" dirty="0"/>
              <a:t>Gaming</a:t>
            </a:r>
          </a:p>
          <a:p>
            <a:r>
              <a:rPr lang="en-US" dirty="0"/>
              <a:t>Kiosks</a:t>
            </a:r>
          </a:p>
          <a:p>
            <a:r>
              <a:rPr lang="en-US" dirty="0"/>
              <a:t>Small Servers</a:t>
            </a:r>
          </a:p>
          <a:p>
            <a:endParaRPr lang="en-US" dirty="0"/>
          </a:p>
          <a:p>
            <a:r>
              <a:rPr lang="en-US" dirty="0"/>
              <a:t>Ham Radio</a:t>
            </a:r>
          </a:p>
          <a:p>
            <a:endParaRPr lang="en-US" dirty="0"/>
          </a:p>
        </p:txBody>
      </p:sp>
      <p:pic>
        <p:nvPicPr>
          <p:cNvPr id="11266" name="Picture 2" descr="C:\Users\goldsten\Desktop\camer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82457" y="324059"/>
            <a:ext cx="3444874" cy="266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35374"/>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9588" y="3893642"/>
            <a:ext cx="4953000" cy="2964358"/>
          </a:xfrm>
          <a:prstGeom prst="rect">
            <a:avLst/>
          </a:prstGeom>
          <a:noFill/>
        </p:spPr>
        <p:txBody>
          <a:bodyPr wrap="square" rtlCol="0">
            <a:normAutofit/>
          </a:bodyPr>
          <a:lstStyle/>
          <a:p>
            <a:pPr>
              <a:spcBef>
                <a:spcPts val="100"/>
              </a:spcBef>
            </a:pPr>
            <a:r>
              <a:rPr lang="en-US" sz="2000" dirty="0">
                <a:solidFill>
                  <a:prstClr val="white"/>
                </a:solidFill>
              </a:rPr>
              <a:t>For now, we are limited to LINUX programs that run on ARM processors.  That’s FLDIGI and few rig control apps, as well as some SDR applications.  There are also linking, APRS, and Packet applications.</a:t>
            </a:r>
          </a:p>
          <a:p>
            <a:pPr>
              <a:spcBef>
                <a:spcPts val="100"/>
              </a:spcBef>
            </a:pPr>
            <a:endParaRPr lang="en-US" sz="2000" dirty="0">
              <a:solidFill>
                <a:prstClr val="white"/>
              </a:solidFill>
            </a:endParaRPr>
          </a:p>
          <a:p>
            <a:pPr>
              <a:spcBef>
                <a:spcPts val="100"/>
              </a:spcBef>
            </a:pPr>
            <a:endParaRPr lang="en-US" sz="2000" dirty="0">
              <a:solidFill>
                <a:prstClr val="white"/>
              </a:solidFill>
            </a:endParaRPr>
          </a:p>
          <a:p>
            <a:pPr>
              <a:spcBef>
                <a:spcPts val="100"/>
              </a:spcBef>
            </a:pPr>
            <a:endParaRPr lang="en-US" sz="2000" dirty="0">
              <a:solidFill>
                <a:prstClr val="white"/>
              </a:solidFill>
            </a:endParaRPr>
          </a:p>
          <a:p>
            <a:pPr>
              <a:spcBef>
                <a:spcPts val="100"/>
              </a:spcBef>
            </a:pPr>
            <a:endParaRPr lang="en-US" sz="2000" dirty="0">
              <a:solidFill>
                <a:prstClr val="white"/>
              </a:solidFill>
            </a:endParaRPr>
          </a:p>
          <a:p>
            <a:endParaRPr lang="en-US" sz="2400" dirty="0">
              <a:solidFill>
                <a:prstClr val="black"/>
              </a:solidFill>
            </a:endParaRPr>
          </a:p>
        </p:txBody>
      </p:sp>
      <p:sp>
        <p:nvSpPr>
          <p:cNvPr id="5" name="TextBox 4"/>
          <p:cNvSpPr txBox="1"/>
          <p:nvPr/>
        </p:nvSpPr>
        <p:spPr>
          <a:xfrm>
            <a:off x="399588" y="1524000"/>
            <a:ext cx="5010612" cy="2369641"/>
          </a:xfrm>
          <a:prstGeom prst="rect">
            <a:avLst/>
          </a:prstGeom>
          <a:noFill/>
        </p:spPr>
        <p:txBody>
          <a:bodyPr wrap="square" rtlCol="0" anchor="b">
            <a:normAutofit/>
          </a:bodyPr>
          <a:lstStyle/>
          <a:p>
            <a:r>
              <a:rPr lang="en-US" sz="4000" b="1" dirty="0">
                <a:solidFill>
                  <a:srgbClr val="7BCF27"/>
                </a:solidFill>
              </a:rPr>
              <a:t>Ham Radio Uses</a:t>
            </a:r>
          </a:p>
        </p:txBody>
      </p:sp>
      <p:sp>
        <p:nvSpPr>
          <p:cNvPr id="3" name="TextBox 2"/>
          <p:cNvSpPr txBox="1"/>
          <p:nvPr/>
        </p:nvSpPr>
        <p:spPr>
          <a:xfrm>
            <a:off x="5791200" y="304800"/>
            <a:ext cx="3200400" cy="4524315"/>
          </a:xfrm>
          <a:prstGeom prst="rect">
            <a:avLst/>
          </a:prstGeom>
          <a:noFill/>
        </p:spPr>
        <p:txBody>
          <a:bodyPr wrap="square" rtlCol="0">
            <a:spAutoFit/>
          </a:bodyPr>
          <a:lstStyle/>
          <a:p>
            <a:r>
              <a:rPr lang="en-US" dirty="0"/>
              <a:t>ADS-B Airplane Tracking</a:t>
            </a:r>
          </a:p>
          <a:p>
            <a:r>
              <a:rPr lang="en-US" dirty="0"/>
              <a:t>Remote SDR Server</a:t>
            </a:r>
          </a:p>
          <a:p>
            <a:r>
              <a:rPr lang="en-US" dirty="0"/>
              <a:t>SDR Radio (Pi 3 &amp; 4 Only)</a:t>
            </a:r>
          </a:p>
          <a:p>
            <a:r>
              <a:rPr lang="en-US" dirty="0"/>
              <a:t>Digital Radio Hotspot</a:t>
            </a:r>
          </a:p>
          <a:p>
            <a:r>
              <a:rPr lang="en-US" dirty="0" err="1"/>
              <a:t>Echolink</a:t>
            </a:r>
            <a:r>
              <a:rPr lang="en-US" dirty="0"/>
              <a:t> node</a:t>
            </a:r>
          </a:p>
          <a:p>
            <a:r>
              <a:rPr lang="en-US" dirty="0"/>
              <a:t>APRS</a:t>
            </a:r>
          </a:p>
          <a:p>
            <a:r>
              <a:rPr lang="en-US" dirty="0"/>
              <a:t>WSPR</a:t>
            </a:r>
          </a:p>
          <a:p>
            <a:r>
              <a:rPr lang="en-US" dirty="0"/>
              <a:t>Antenna and Rotator Control</a:t>
            </a:r>
          </a:p>
          <a:p>
            <a:r>
              <a:rPr lang="en-US" dirty="0"/>
              <a:t>TNC</a:t>
            </a:r>
          </a:p>
          <a:p>
            <a:r>
              <a:rPr lang="en-US" dirty="0"/>
              <a:t>Spectrum Monitor</a:t>
            </a:r>
          </a:p>
          <a:p>
            <a:r>
              <a:rPr lang="en-US" dirty="0"/>
              <a:t>PSK31 Terminal (and others)</a:t>
            </a:r>
          </a:p>
          <a:p>
            <a:r>
              <a:rPr lang="en-US" dirty="0"/>
              <a:t>Rig Control (</a:t>
            </a:r>
            <a:r>
              <a:rPr lang="en-US" dirty="0" err="1"/>
              <a:t>RigPi</a:t>
            </a:r>
            <a:r>
              <a:rPr lang="en-US" dirty="0"/>
              <a:t>)</a:t>
            </a:r>
          </a:p>
          <a:p>
            <a:endParaRPr lang="en-US" dirty="0"/>
          </a:p>
          <a:p>
            <a:r>
              <a:rPr lang="en-US" dirty="0"/>
              <a:t>Transmitter (more on that….)</a:t>
            </a:r>
          </a:p>
          <a:p>
            <a:endParaRPr lang="en-US" dirty="0"/>
          </a:p>
          <a:p>
            <a:endParaRPr lang="en-US" dirty="0"/>
          </a:p>
        </p:txBody>
      </p:sp>
      <p:pic>
        <p:nvPicPr>
          <p:cNvPr id="12290" name="Picture 2" descr="C:\Users\goldsten\Desktop\sdr-radio-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38" y="457200"/>
            <a:ext cx="47625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7292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Transmitting Directly from Pi</a:t>
            </a:r>
            <a:endParaRPr lang="en-US" sz="3200" dirty="0">
              <a:solidFill>
                <a:prstClr val="white"/>
              </a:solidFill>
            </a:endParaRPr>
          </a:p>
        </p:txBody>
      </p:sp>
      <p:sp>
        <p:nvSpPr>
          <p:cNvPr id="3" name="TextBox 2"/>
          <p:cNvSpPr txBox="1"/>
          <p:nvPr/>
        </p:nvSpPr>
        <p:spPr>
          <a:xfrm>
            <a:off x="1447800" y="228599"/>
            <a:ext cx="4419601" cy="1349828"/>
          </a:xfrm>
          <a:prstGeom prst="rect">
            <a:avLst/>
          </a:prstGeom>
          <a:noFill/>
        </p:spPr>
        <p:txBody>
          <a:bodyPr wrap="square" rtlCol="0">
            <a:normAutofit lnSpcReduction="10000"/>
          </a:bodyPr>
          <a:lstStyle/>
          <a:p>
            <a:r>
              <a:rPr lang="en-US" sz="2800" b="1" dirty="0">
                <a:solidFill>
                  <a:prstClr val="black">
                    <a:lumMod val="50000"/>
                    <a:lumOff val="50000"/>
                  </a:prstClr>
                </a:solidFill>
              </a:rPr>
              <a:t>GPIO Pins can be modulated at a high enough frequency to transmit RF</a:t>
            </a:r>
            <a:endParaRPr lang="en-US" dirty="0">
              <a:solidFill>
                <a:prstClr val="black"/>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452082"/>
            <a:ext cx="7391400" cy="5159901"/>
          </a:xfrm>
          <a:prstGeom prst="rect">
            <a:avLst/>
          </a:prstGeom>
        </p:spPr>
      </p:pic>
    </p:spTree>
    <p:extLst>
      <p:ext uri="{BB962C8B-B14F-4D97-AF65-F5344CB8AC3E}">
        <p14:creationId xmlns:p14="http://schemas.microsoft.com/office/powerpoint/2010/main" val="105909163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Transmitting Directly from Pi</a:t>
            </a:r>
            <a:endParaRPr lang="en-US" sz="3200" dirty="0">
              <a:solidFill>
                <a:prstClr val="white"/>
              </a:solidFill>
            </a:endParaRPr>
          </a:p>
        </p:txBody>
      </p:sp>
      <p:sp>
        <p:nvSpPr>
          <p:cNvPr id="3" name="TextBox 2"/>
          <p:cNvSpPr txBox="1"/>
          <p:nvPr/>
        </p:nvSpPr>
        <p:spPr>
          <a:xfrm>
            <a:off x="1447800" y="228598"/>
            <a:ext cx="4419601" cy="3429002"/>
          </a:xfrm>
          <a:prstGeom prst="rect">
            <a:avLst/>
          </a:prstGeom>
          <a:noFill/>
        </p:spPr>
        <p:txBody>
          <a:bodyPr wrap="square" rtlCol="0">
            <a:normAutofit fontScale="70000" lnSpcReduction="20000"/>
          </a:bodyPr>
          <a:lstStyle/>
          <a:p>
            <a:r>
              <a:rPr lang="en-US" sz="2800" b="1" dirty="0">
                <a:solidFill>
                  <a:prstClr val="black">
                    <a:lumMod val="50000"/>
                    <a:lumOff val="50000"/>
                  </a:prstClr>
                </a:solidFill>
              </a:rPr>
              <a:t>The Pi FM Project originally demonstrated this by transmitting music over FM stereo.</a:t>
            </a:r>
          </a:p>
          <a:p>
            <a:endParaRPr lang="en-US" sz="2800" b="1" dirty="0">
              <a:solidFill>
                <a:prstClr val="black">
                  <a:lumMod val="50000"/>
                  <a:lumOff val="50000"/>
                </a:prstClr>
              </a:solidFill>
            </a:endParaRPr>
          </a:p>
          <a:p>
            <a:r>
              <a:rPr lang="en-US" sz="2800" b="1" dirty="0">
                <a:solidFill>
                  <a:prstClr val="black">
                    <a:lumMod val="50000"/>
                    <a:lumOff val="50000"/>
                  </a:prstClr>
                </a:solidFill>
              </a:rPr>
              <a:t>Later, others modified the theory to get AM, FM, SSB, and digital modes.</a:t>
            </a:r>
          </a:p>
          <a:p>
            <a:endParaRPr lang="en-US" dirty="0">
              <a:solidFill>
                <a:prstClr val="black"/>
              </a:solidFill>
            </a:endParaRPr>
          </a:p>
          <a:p>
            <a:r>
              <a:rPr lang="en-US" sz="2800" b="1" dirty="0">
                <a:solidFill>
                  <a:prstClr val="black">
                    <a:lumMod val="50000"/>
                    <a:lumOff val="50000"/>
                  </a:prstClr>
                </a:solidFill>
              </a:rPr>
              <a:t>The output is not very clean and obviously very low power.  </a:t>
            </a:r>
          </a:p>
          <a:p>
            <a:endParaRPr lang="en-US" sz="2800" b="1" dirty="0">
              <a:solidFill>
                <a:prstClr val="black">
                  <a:lumMod val="50000"/>
                  <a:lumOff val="50000"/>
                </a:prstClr>
              </a:solidFill>
            </a:endParaRPr>
          </a:p>
          <a:p>
            <a:r>
              <a:rPr lang="en-US" sz="2800" b="1" dirty="0">
                <a:solidFill>
                  <a:prstClr val="black">
                    <a:lumMod val="50000"/>
                    <a:lumOff val="50000"/>
                  </a:prstClr>
                </a:solidFill>
              </a:rPr>
              <a:t>There are projects to make all kinds of transmitters which work as long as you filter the output, including low power fox hunt transmitters.</a:t>
            </a:r>
            <a:endParaRPr lang="en-US" sz="2800" b="1"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868" y="3657600"/>
            <a:ext cx="5554132" cy="3124200"/>
          </a:xfrm>
          <a:prstGeom prst="rect">
            <a:avLst/>
          </a:prstGeom>
        </p:spPr>
      </p:pic>
    </p:spTree>
    <p:extLst>
      <p:ext uri="{BB962C8B-B14F-4D97-AF65-F5344CB8AC3E}">
        <p14:creationId xmlns:p14="http://schemas.microsoft.com/office/powerpoint/2010/main" val="93429011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Transmitting Directly from Pi</a:t>
            </a:r>
            <a:endParaRPr lang="en-US" sz="3200" dirty="0">
              <a:solidFill>
                <a:prstClr val="white"/>
              </a:solidFill>
            </a:endParaRPr>
          </a:p>
        </p:txBody>
      </p:sp>
      <p:sp>
        <p:nvSpPr>
          <p:cNvPr id="3" name="TextBox 2"/>
          <p:cNvSpPr txBox="1"/>
          <p:nvPr/>
        </p:nvSpPr>
        <p:spPr>
          <a:xfrm>
            <a:off x="1371600" y="76200"/>
            <a:ext cx="3276600" cy="1676400"/>
          </a:xfrm>
          <a:prstGeom prst="rect">
            <a:avLst/>
          </a:prstGeom>
          <a:noFill/>
        </p:spPr>
        <p:txBody>
          <a:bodyPr wrap="square" rtlCol="0">
            <a:normAutofit/>
          </a:bodyPr>
          <a:lstStyle/>
          <a:p>
            <a:r>
              <a:rPr lang="en-US" b="1" dirty="0">
                <a:solidFill>
                  <a:prstClr val="black">
                    <a:lumMod val="50000"/>
                    <a:lumOff val="50000"/>
                  </a:prstClr>
                </a:solidFill>
              </a:rPr>
              <a:t>WSPR Pi is a project from TAPR (Tucson Amateur Packet Radio).  It combines the filters and amplifier needed to clean up an HF signal into a neat little board.</a:t>
            </a:r>
            <a:endParaRPr lang="en-US" b="1"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1524000"/>
            <a:ext cx="7429500" cy="4953000"/>
          </a:xfrm>
          <a:prstGeom prst="rect">
            <a:avLst/>
          </a:prstGeom>
        </p:spPr>
      </p:pic>
      <p:sp>
        <p:nvSpPr>
          <p:cNvPr id="6" name="Rectangle 5"/>
          <p:cNvSpPr/>
          <p:nvPr/>
        </p:nvSpPr>
        <p:spPr>
          <a:xfrm>
            <a:off x="4034833" y="3244334"/>
            <a:ext cx="1074333" cy="369332"/>
          </a:xfrm>
          <a:prstGeom prst="rect">
            <a:avLst/>
          </a:prstGeom>
        </p:spPr>
        <p:txBody>
          <a:bodyPr wrap="none">
            <a:spAutoFit/>
          </a:bodyPr>
          <a:lstStyle/>
          <a:p>
            <a:r>
              <a:rPr lang="en-US" b="1" dirty="0">
                <a:solidFill>
                  <a:prstClr val="black">
                    <a:lumMod val="50000"/>
                    <a:lumOff val="50000"/>
                  </a:prstClr>
                </a:solidFill>
              </a:rPr>
              <a:t>Amateur </a:t>
            </a:r>
            <a:endParaRPr lang="en-US" dirty="0"/>
          </a:p>
        </p:txBody>
      </p:sp>
      <p:sp>
        <p:nvSpPr>
          <p:cNvPr id="7" name="TextBox 6"/>
          <p:cNvSpPr txBox="1"/>
          <p:nvPr/>
        </p:nvSpPr>
        <p:spPr>
          <a:xfrm>
            <a:off x="4724400" y="76200"/>
            <a:ext cx="4343400" cy="1477328"/>
          </a:xfrm>
          <a:prstGeom prst="rect">
            <a:avLst/>
          </a:prstGeom>
          <a:noFill/>
        </p:spPr>
        <p:txBody>
          <a:bodyPr wrap="square" rtlCol="0">
            <a:spAutoFit/>
          </a:bodyPr>
          <a:lstStyle/>
          <a:p>
            <a:r>
              <a:rPr lang="en-US" b="1" dirty="0">
                <a:solidFill>
                  <a:prstClr val="black">
                    <a:lumMod val="50000"/>
                    <a:lumOff val="50000"/>
                  </a:prstClr>
                </a:solidFill>
              </a:rPr>
              <a:t>There’s a way to create a transceiver using this board (with some minor changes) and a RTL-SDR dongle in either direct-sampling mode or with an </a:t>
            </a:r>
            <a:r>
              <a:rPr lang="en-US" b="1" dirty="0" err="1">
                <a:solidFill>
                  <a:prstClr val="black">
                    <a:lumMod val="50000"/>
                    <a:lumOff val="50000"/>
                  </a:prstClr>
                </a:solidFill>
              </a:rPr>
              <a:t>upconverter</a:t>
            </a:r>
            <a:r>
              <a:rPr lang="en-US" b="1" dirty="0">
                <a:solidFill>
                  <a:prstClr val="black">
                    <a:lumMod val="50000"/>
                    <a:lumOff val="50000"/>
                  </a:prstClr>
                </a:solidFill>
              </a:rPr>
              <a:t>. You’ll probably want an amp too.  GTCSDR</a:t>
            </a:r>
            <a:endParaRPr lang="en-US" dirty="0"/>
          </a:p>
        </p:txBody>
      </p:sp>
    </p:spTree>
    <p:extLst>
      <p:ext uri="{BB962C8B-B14F-4D97-AF65-F5344CB8AC3E}">
        <p14:creationId xmlns:p14="http://schemas.microsoft.com/office/powerpoint/2010/main" val="33203892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Transmitting Directly from Pi</a:t>
            </a:r>
            <a:endParaRPr lang="en-US" sz="3200" dirty="0">
              <a:solidFill>
                <a:prstClr val="white"/>
              </a:solidFill>
            </a:endParaRPr>
          </a:p>
        </p:txBody>
      </p:sp>
      <p:sp>
        <p:nvSpPr>
          <p:cNvPr id="3" name="TextBox 2"/>
          <p:cNvSpPr txBox="1"/>
          <p:nvPr/>
        </p:nvSpPr>
        <p:spPr>
          <a:xfrm>
            <a:off x="1447801" y="228598"/>
            <a:ext cx="3886199" cy="1295402"/>
          </a:xfrm>
          <a:prstGeom prst="rect">
            <a:avLst/>
          </a:prstGeom>
          <a:noFill/>
        </p:spPr>
        <p:txBody>
          <a:bodyPr wrap="square" rtlCol="0">
            <a:normAutofit lnSpcReduction="10000"/>
          </a:bodyPr>
          <a:lstStyle/>
          <a:p>
            <a:r>
              <a:rPr lang="en-US" sz="2800" b="1" dirty="0">
                <a:solidFill>
                  <a:prstClr val="black">
                    <a:lumMod val="50000"/>
                    <a:lumOff val="50000"/>
                  </a:prstClr>
                </a:solidFill>
              </a:rPr>
              <a:t>A kit version is available from </a:t>
            </a:r>
            <a:r>
              <a:rPr lang="en-US" sz="2800" b="1" dirty="0" err="1">
                <a:solidFill>
                  <a:prstClr val="black">
                    <a:lumMod val="50000"/>
                    <a:lumOff val="50000"/>
                  </a:prstClr>
                </a:solidFill>
              </a:rPr>
              <a:t>QRPguys.com</a:t>
            </a:r>
            <a:r>
              <a:rPr lang="en-US" sz="2800" b="1" dirty="0">
                <a:solidFill>
                  <a:prstClr val="black">
                    <a:lumMod val="50000"/>
                    <a:lumOff val="50000"/>
                  </a:prstClr>
                </a:solidFill>
              </a:rPr>
              <a:t> for </a:t>
            </a:r>
            <a:r>
              <a:rPr lang="en-US" sz="2800" b="1" strike="sngStrike" dirty="0">
                <a:solidFill>
                  <a:prstClr val="black">
                    <a:lumMod val="50000"/>
                    <a:lumOff val="50000"/>
                  </a:prstClr>
                </a:solidFill>
              </a:rPr>
              <a:t>$20. </a:t>
            </a:r>
            <a:r>
              <a:rPr lang="en-US" sz="2800" b="1" dirty="0">
                <a:solidFill>
                  <a:prstClr val="black">
                    <a:lumMod val="50000"/>
                    <a:lumOff val="50000"/>
                  </a:prstClr>
                </a:solidFill>
              </a:rPr>
              <a:t>Board Only for $10</a:t>
            </a:r>
            <a:endParaRPr lang="en-US" sz="2800" b="1" strike="sngStrike" dirty="0">
              <a:solidFill>
                <a:prstClr val="black"/>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676400"/>
            <a:ext cx="7315200" cy="4849856"/>
          </a:xfrm>
          <a:prstGeom prst="rect">
            <a:avLst/>
          </a:prstGeom>
        </p:spPr>
      </p:pic>
    </p:spTree>
    <p:extLst>
      <p:ext uri="{BB962C8B-B14F-4D97-AF65-F5344CB8AC3E}">
        <p14:creationId xmlns:p14="http://schemas.microsoft.com/office/powerpoint/2010/main" val="187846098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4800600" y="1828800"/>
            <a:ext cx="3840480" cy="3657600"/>
          </a:xfrm>
          <a:prstGeom prst="rect">
            <a:avLst/>
          </a:prstGeom>
          <a:noFill/>
        </p:spPr>
        <p:txBody>
          <a:bodyPr wrap="square" rtlCol="0">
            <a:normAutofit lnSpcReduction="10000"/>
          </a:bodyPr>
          <a:lstStyle/>
          <a:p>
            <a:pPr marL="342900" indent="-342900">
              <a:lnSpc>
                <a:spcPct val="114000"/>
              </a:lnSpc>
              <a:buFont typeface="Arial" panose="020B0604020202020204" pitchFamily="34" charset="0"/>
              <a:buChar char="•"/>
            </a:pPr>
            <a:r>
              <a:rPr lang="en-US" sz="2800" dirty="0">
                <a:solidFill>
                  <a:prstClr val="black">
                    <a:lumMod val="85000"/>
                    <a:lumOff val="15000"/>
                  </a:prstClr>
                </a:solidFill>
              </a:rPr>
              <a:t>What is it?</a:t>
            </a:r>
          </a:p>
          <a:p>
            <a:pPr marL="800100" lvl="1" indent="-342900">
              <a:lnSpc>
                <a:spcPct val="114000"/>
              </a:lnSpc>
              <a:buFont typeface="Arial" panose="020B0604020202020204" pitchFamily="34" charset="0"/>
              <a:buChar char="•"/>
            </a:pPr>
            <a:r>
              <a:rPr lang="en-US" sz="2800" dirty="0">
                <a:solidFill>
                  <a:prstClr val="black">
                    <a:lumMod val="85000"/>
                    <a:lumOff val="15000"/>
                  </a:prstClr>
                </a:solidFill>
              </a:rPr>
              <a:t>What isn’t it?</a:t>
            </a:r>
          </a:p>
          <a:p>
            <a:pPr marL="342900" indent="-342900">
              <a:lnSpc>
                <a:spcPct val="114000"/>
              </a:lnSpc>
              <a:buFont typeface="Arial" panose="020B0604020202020204" pitchFamily="34" charset="0"/>
              <a:buChar char="•"/>
            </a:pPr>
            <a:r>
              <a:rPr lang="en-US" sz="2800" dirty="0">
                <a:solidFill>
                  <a:prstClr val="black">
                    <a:lumMod val="85000"/>
                    <a:lumOff val="15000"/>
                  </a:prstClr>
                </a:solidFill>
              </a:rPr>
              <a:t>SOC (</a:t>
            </a:r>
            <a:r>
              <a:rPr lang="en-US" sz="2800" dirty="0" err="1">
                <a:solidFill>
                  <a:prstClr val="black">
                    <a:lumMod val="85000"/>
                    <a:lumOff val="15000"/>
                  </a:prstClr>
                </a:solidFill>
              </a:rPr>
              <a:t>Broadcomm</a:t>
            </a:r>
            <a:r>
              <a:rPr lang="en-US" sz="2800" dirty="0">
                <a:solidFill>
                  <a:prstClr val="black">
                    <a:lumMod val="85000"/>
                    <a:lumOff val="15000"/>
                  </a:prstClr>
                </a:solidFill>
              </a:rPr>
              <a:t>)</a:t>
            </a:r>
          </a:p>
          <a:p>
            <a:pPr marL="342900" indent="-342900">
              <a:lnSpc>
                <a:spcPct val="114000"/>
              </a:lnSpc>
              <a:buFont typeface="Arial" panose="020B0604020202020204" pitchFamily="34" charset="0"/>
              <a:buChar char="•"/>
            </a:pPr>
            <a:r>
              <a:rPr lang="en-US" sz="2800" dirty="0">
                <a:solidFill>
                  <a:prstClr val="black">
                    <a:lumMod val="85000"/>
                    <a:lumOff val="15000"/>
                  </a:prstClr>
                </a:solidFill>
              </a:rPr>
              <a:t>RISC </a:t>
            </a:r>
            <a:r>
              <a:rPr lang="en-US" sz="2800" dirty="0" err="1">
                <a:solidFill>
                  <a:prstClr val="black">
                    <a:lumMod val="85000"/>
                    <a:lumOff val="15000"/>
                  </a:prstClr>
                </a:solidFill>
              </a:rPr>
              <a:t>vs</a:t>
            </a:r>
            <a:r>
              <a:rPr lang="en-US" sz="2800" dirty="0">
                <a:solidFill>
                  <a:prstClr val="black">
                    <a:lumMod val="85000"/>
                    <a:lumOff val="15000"/>
                  </a:prstClr>
                </a:solidFill>
              </a:rPr>
              <a:t> CISC</a:t>
            </a:r>
          </a:p>
          <a:p>
            <a:pPr marL="342900" indent="-342900">
              <a:lnSpc>
                <a:spcPct val="114000"/>
              </a:lnSpc>
              <a:buFont typeface="Arial" panose="020B0604020202020204" pitchFamily="34" charset="0"/>
              <a:buChar char="•"/>
            </a:pPr>
            <a:r>
              <a:rPr lang="en-US" sz="2800" dirty="0">
                <a:solidFill>
                  <a:prstClr val="black">
                    <a:lumMod val="85000"/>
                    <a:lumOff val="15000"/>
                  </a:prstClr>
                </a:solidFill>
              </a:rPr>
              <a:t>History and models</a:t>
            </a:r>
          </a:p>
          <a:p>
            <a:pPr marL="342900" indent="-342900">
              <a:lnSpc>
                <a:spcPct val="114000"/>
              </a:lnSpc>
              <a:buFont typeface="Arial" panose="020B0604020202020204" pitchFamily="34" charset="0"/>
              <a:buChar char="•"/>
            </a:pPr>
            <a:r>
              <a:rPr lang="en-US" sz="2800" dirty="0">
                <a:solidFill>
                  <a:prstClr val="black">
                    <a:lumMod val="85000"/>
                    <a:lumOff val="15000"/>
                  </a:prstClr>
                </a:solidFill>
              </a:rPr>
              <a:t>Layout and features</a:t>
            </a:r>
          </a:p>
          <a:p>
            <a:pPr marL="342900" indent="-342900">
              <a:lnSpc>
                <a:spcPct val="114000"/>
              </a:lnSpc>
              <a:buFont typeface="Arial" panose="020B0604020202020204" pitchFamily="34" charset="0"/>
              <a:buChar char="•"/>
            </a:pPr>
            <a:r>
              <a:rPr lang="en-US" sz="2800" dirty="0">
                <a:solidFill>
                  <a:prstClr val="black">
                    <a:lumMod val="85000"/>
                    <a:lumOff val="15000"/>
                  </a:prstClr>
                </a:solidFill>
              </a:rPr>
              <a:t>What can I do with it?</a:t>
            </a:r>
          </a:p>
          <a:p>
            <a:pPr marL="800100" lvl="1" indent="-342900">
              <a:lnSpc>
                <a:spcPct val="114000"/>
              </a:lnSpc>
              <a:buFont typeface="Arial" panose="020B0604020202020204" pitchFamily="34" charset="0"/>
              <a:buChar char="•"/>
            </a:pPr>
            <a:r>
              <a:rPr lang="en-US" sz="2800" dirty="0">
                <a:solidFill>
                  <a:prstClr val="black">
                    <a:lumMod val="85000"/>
                    <a:lumOff val="15000"/>
                  </a:prstClr>
                </a:solidFill>
              </a:rPr>
              <a:t>Ham radio apps</a:t>
            </a:r>
          </a:p>
        </p:txBody>
      </p:sp>
      <p:sp>
        <p:nvSpPr>
          <p:cNvPr id="9" name="Title 8"/>
          <p:cNvSpPr>
            <a:spLocks noGrp="1"/>
          </p:cNvSpPr>
          <p:nvPr>
            <p:ph type="title"/>
          </p:nvPr>
        </p:nvSpPr>
        <p:spPr/>
        <p:txBody>
          <a:bodyPr/>
          <a:lstStyle/>
          <a:p>
            <a:pPr lvl="0">
              <a:spcBef>
                <a:spcPts val="0"/>
              </a:spcBef>
            </a:pPr>
            <a:r>
              <a:rPr lang="en-US" sz="2800" b="1" dirty="0">
                <a:solidFill>
                  <a:prstClr val="black">
                    <a:lumMod val="85000"/>
                    <a:lumOff val="15000"/>
                  </a:prstClr>
                </a:solidFill>
                <a:latin typeface="+mn-lt"/>
                <a:ea typeface="+mn-ea"/>
                <a:cs typeface="+mn-cs"/>
              </a:rPr>
              <a:t>Overview</a:t>
            </a:r>
            <a:endParaRPr lang="en-US" dirty="0">
              <a:latin typeface="+mn-lt"/>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794" y="2120398"/>
            <a:ext cx="4341086" cy="2865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Digital </a:t>
            </a:r>
            <a:r>
              <a:rPr lang="en-US" sz="3200" b="1">
                <a:solidFill>
                  <a:prstClr val="white"/>
                </a:solidFill>
              </a:rPr>
              <a:t>Modes  Embedded XCVR</a:t>
            </a:r>
            <a:endParaRPr lang="en-US" sz="3200" dirty="0">
              <a:solidFill>
                <a:prstClr val="white"/>
              </a:solidFill>
            </a:endParaRPr>
          </a:p>
        </p:txBody>
      </p:sp>
      <p:sp>
        <p:nvSpPr>
          <p:cNvPr id="3" name="TextBox 2"/>
          <p:cNvSpPr txBox="1"/>
          <p:nvPr/>
        </p:nvSpPr>
        <p:spPr>
          <a:xfrm>
            <a:off x="1447802" y="228598"/>
            <a:ext cx="6633882" cy="1295402"/>
          </a:xfrm>
          <a:prstGeom prst="rect">
            <a:avLst/>
          </a:prstGeom>
          <a:noFill/>
        </p:spPr>
        <p:txBody>
          <a:bodyPr wrap="square" rtlCol="0">
            <a:normAutofit fontScale="55000" lnSpcReduction="20000"/>
          </a:bodyPr>
          <a:lstStyle/>
          <a:p>
            <a:r>
              <a:rPr lang="en-US" sz="3300" b="1" dirty="0">
                <a:solidFill>
                  <a:prstClr val="black">
                    <a:lumMod val="50000"/>
                    <a:lumOff val="50000"/>
                  </a:prstClr>
                </a:solidFill>
              </a:rPr>
              <a:t>Ian Lee, KD8CEC, Has a great website for support of the </a:t>
            </a:r>
            <a:r>
              <a:rPr lang="en-US" sz="3300" b="1" dirty="0" err="1">
                <a:solidFill>
                  <a:prstClr val="black">
                    <a:lumMod val="50000"/>
                    <a:lumOff val="50000"/>
                  </a:prstClr>
                </a:solidFill>
              </a:rPr>
              <a:t>uBITX</a:t>
            </a:r>
            <a:r>
              <a:rPr lang="en-US" sz="3300" b="1" dirty="0">
                <a:solidFill>
                  <a:prstClr val="black">
                    <a:lumMod val="50000"/>
                    <a:lumOff val="50000"/>
                  </a:prstClr>
                </a:solidFill>
              </a:rPr>
              <a:t> transceiver. One of his projects was to combine a </a:t>
            </a:r>
            <a:r>
              <a:rPr lang="en-US" sz="3300" b="1" dirty="0" err="1">
                <a:solidFill>
                  <a:prstClr val="black">
                    <a:lumMod val="50000"/>
                    <a:lumOff val="50000"/>
                  </a:prstClr>
                </a:solidFill>
              </a:rPr>
              <a:t>Ras</a:t>
            </a:r>
            <a:r>
              <a:rPr lang="en-US" sz="3300" b="1" dirty="0">
                <a:solidFill>
                  <a:prstClr val="black">
                    <a:lumMod val="50000"/>
                    <a:lumOff val="50000"/>
                  </a:prstClr>
                </a:solidFill>
              </a:rPr>
              <a:t>-Pi with a </a:t>
            </a:r>
            <a:r>
              <a:rPr lang="en-US" sz="3300" b="1" dirty="0" err="1">
                <a:solidFill>
                  <a:prstClr val="black">
                    <a:lumMod val="50000"/>
                    <a:lumOff val="50000"/>
                  </a:prstClr>
                </a:solidFill>
              </a:rPr>
              <a:t>uBITX</a:t>
            </a:r>
            <a:r>
              <a:rPr lang="en-US" sz="3300" b="1" dirty="0">
                <a:solidFill>
                  <a:prstClr val="black">
                    <a:lumMod val="50000"/>
                    <a:lumOff val="50000"/>
                  </a:prstClr>
                </a:solidFill>
              </a:rPr>
              <a:t> for a self-contained digital mode transceiver.</a:t>
            </a:r>
          </a:p>
          <a:p>
            <a:endParaRPr lang="en-US" sz="2800" b="1" dirty="0">
              <a:solidFill>
                <a:prstClr val="black">
                  <a:lumMod val="50000"/>
                  <a:lumOff val="50000"/>
                </a:prstClr>
              </a:solidFill>
            </a:endParaRPr>
          </a:p>
          <a:p>
            <a:r>
              <a:rPr lang="en-US" sz="2800" b="1" dirty="0">
                <a:solidFill>
                  <a:prstClr val="black">
                    <a:lumMod val="50000"/>
                    <a:lumOff val="50000"/>
                  </a:prstClr>
                </a:solidFill>
              </a:rPr>
              <a:t>http://</a:t>
            </a:r>
            <a:r>
              <a:rPr lang="en-US" sz="2800" b="1" dirty="0" err="1">
                <a:solidFill>
                  <a:prstClr val="black">
                    <a:lumMod val="50000"/>
                    <a:lumOff val="50000"/>
                  </a:prstClr>
                </a:solidFill>
              </a:rPr>
              <a:t>www.hamskey.com</a:t>
            </a:r>
            <a:r>
              <a:rPr lang="en-US" sz="2800" b="1" dirty="0">
                <a:solidFill>
                  <a:prstClr val="black">
                    <a:lumMod val="50000"/>
                    <a:lumOff val="50000"/>
                  </a:prstClr>
                </a:solidFill>
              </a:rPr>
              <a:t>/2018/02/raspberry-pi-mod-for-</a:t>
            </a:r>
            <a:r>
              <a:rPr lang="en-US" sz="2800" b="1" dirty="0" err="1">
                <a:solidFill>
                  <a:prstClr val="black">
                    <a:lumMod val="50000"/>
                    <a:lumOff val="50000"/>
                  </a:prstClr>
                </a:solidFill>
              </a:rPr>
              <a:t>wsjtx</a:t>
            </a:r>
            <a:r>
              <a:rPr lang="en-US" sz="2800" b="1" dirty="0">
                <a:solidFill>
                  <a:prstClr val="black">
                    <a:lumMod val="50000"/>
                    <a:lumOff val="50000"/>
                  </a:prstClr>
                </a:solidFill>
              </a:rPr>
              <a:t>-</a:t>
            </a:r>
            <a:r>
              <a:rPr lang="en-US" sz="2800" b="1" dirty="0" err="1">
                <a:solidFill>
                  <a:prstClr val="black">
                    <a:lumMod val="50000"/>
                    <a:lumOff val="50000"/>
                  </a:prstClr>
                </a:solidFill>
              </a:rPr>
              <a:t>portable.html</a:t>
            </a:r>
            <a:endParaRPr lang="en-US" sz="2800" b="1" dirty="0">
              <a:solidFill>
                <a:prstClr val="black">
                  <a:lumMod val="50000"/>
                  <a:lumOff val="50000"/>
                </a:prstClr>
              </a:solidFill>
            </a:endParaRPr>
          </a:p>
          <a:p>
            <a:endParaRPr lang="en-US" sz="2800" b="1" dirty="0">
              <a:solidFill>
                <a:prstClr val="black">
                  <a:lumMod val="50000"/>
                  <a:lumOff val="50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83" y="1524000"/>
            <a:ext cx="6629400" cy="4972050"/>
          </a:xfrm>
          <a:prstGeom prst="rect">
            <a:avLst/>
          </a:prstGeom>
        </p:spPr>
      </p:pic>
    </p:spTree>
    <p:extLst>
      <p:ext uri="{BB962C8B-B14F-4D97-AF65-F5344CB8AC3E}">
        <p14:creationId xmlns:p14="http://schemas.microsoft.com/office/powerpoint/2010/main" val="35255928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Remote SDR</a:t>
            </a:r>
            <a:endParaRPr lang="en-US" sz="3200" dirty="0">
              <a:solidFill>
                <a:prstClr val="white"/>
              </a:solidFill>
            </a:endParaRPr>
          </a:p>
        </p:txBody>
      </p:sp>
      <p:sp>
        <p:nvSpPr>
          <p:cNvPr id="3" name="TextBox 2"/>
          <p:cNvSpPr txBox="1"/>
          <p:nvPr/>
        </p:nvSpPr>
        <p:spPr>
          <a:xfrm>
            <a:off x="1447801" y="215151"/>
            <a:ext cx="6633882" cy="1295402"/>
          </a:xfrm>
          <a:prstGeom prst="rect">
            <a:avLst/>
          </a:prstGeom>
          <a:noFill/>
        </p:spPr>
        <p:txBody>
          <a:bodyPr wrap="square" rtlCol="0">
            <a:normAutofit fontScale="70000" lnSpcReduction="20000"/>
          </a:bodyPr>
          <a:lstStyle/>
          <a:p>
            <a:r>
              <a:rPr lang="en-US" sz="3300" b="1" dirty="0">
                <a:solidFill>
                  <a:prstClr val="black">
                    <a:lumMod val="50000"/>
                    <a:lumOff val="50000"/>
                  </a:prstClr>
                </a:solidFill>
              </a:rPr>
              <a:t>Both the WEBSDR project (</a:t>
            </a:r>
            <a:r>
              <a:rPr lang="en-US" sz="3300" b="1" dirty="0" err="1">
                <a:solidFill>
                  <a:prstClr val="black">
                    <a:lumMod val="50000"/>
                    <a:lumOff val="50000"/>
                  </a:prstClr>
                </a:solidFill>
              </a:rPr>
              <a:t>websdr.org</a:t>
            </a:r>
            <a:r>
              <a:rPr lang="en-US" sz="3300" b="1" dirty="0">
                <a:solidFill>
                  <a:prstClr val="black">
                    <a:lumMod val="50000"/>
                    <a:lumOff val="50000"/>
                  </a:prstClr>
                </a:solidFill>
              </a:rPr>
              <a:t>) and </a:t>
            </a:r>
            <a:r>
              <a:rPr lang="en-US" sz="3300" b="1" dirty="0" err="1">
                <a:solidFill>
                  <a:prstClr val="black">
                    <a:lumMod val="50000"/>
                    <a:lumOff val="50000"/>
                  </a:prstClr>
                </a:solidFill>
              </a:rPr>
              <a:t>OPENWebRX</a:t>
            </a:r>
            <a:r>
              <a:rPr lang="en-US" sz="3300" b="1" dirty="0">
                <a:solidFill>
                  <a:prstClr val="black">
                    <a:lumMod val="50000"/>
                    <a:lumOff val="50000"/>
                  </a:prstClr>
                </a:solidFill>
              </a:rPr>
              <a:t> (</a:t>
            </a:r>
            <a:r>
              <a:rPr lang="en-US" sz="3300" b="1" dirty="0" err="1">
                <a:solidFill>
                  <a:prstClr val="black">
                    <a:lumMod val="50000"/>
                    <a:lumOff val="50000"/>
                  </a:prstClr>
                </a:solidFill>
              </a:rPr>
              <a:t>kiwisdr.com</a:t>
            </a:r>
            <a:r>
              <a:rPr lang="en-US" sz="3300" b="1" dirty="0">
                <a:solidFill>
                  <a:prstClr val="black">
                    <a:lumMod val="50000"/>
                    <a:lumOff val="50000"/>
                  </a:prstClr>
                </a:solidFill>
              </a:rPr>
              <a:t>) work with Raspberry pi hardware for simple single-band remote SDR using RTL-SDR dongles, or other simple SDR hardware</a:t>
            </a:r>
            <a:endParaRPr lang="en-US" sz="2800" b="1" dirty="0">
              <a:solidFill>
                <a:prstClr val="black">
                  <a:lumMod val="50000"/>
                  <a:lumOff val="50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619" y="1510553"/>
            <a:ext cx="7928346" cy="4226859"/>
          </a:xfrm>
          <a:prstGeom prst="rect">
            <a:avLst/>
          </a:prstGeom>
        </p:spPr>
      </p:pic>
    </p:spTree>
    <p:extLst>
      <p:ext uri="{BB962C8B-B14F-4D97-AF65-F5344CB8AC3E}">
        <p14:creationId xmlns:p14="http://schemas.microsoft.com/office/powerpoint/2010/main" val="114052682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APRS</a:t>
            </a:r>
            <a:endParaRPr lang="en-US" sz="3200" dirty="0">
              <a:solidFill>
                <a:prstClr val="white"/>
              </a:solidFill>
            </a:endParaRPr>
          </a:p>
        </p:txBody>
      </p:sp>
      <p:sp>
        <p:nvSpPr>
          <p:cNvPr id="3" name="TextBox 2"/>
          <p:cNvSpPr txBox="1"/>
          <p:nvPr/>
        </p:nvSpPr>
        <p:spPr>
          <a:xfrm>
            <a:off x="1447801" y="215151"/>
            <a:ext cx="6633882" cy="1295402"/>
          </a:xfrm>
          <a:prstGeom prst="rect">
            <a:avLst/>
          </a:prstGeom>
          <a:noFill/>
        </p:spPr>
        <p:txBody>
          <a:bodyPr wrap="square" rtlCol="0">
            <a:normAutofit fontScale="70000" lnSpcReduction="20000"/>
          </a:bodyPr>
          <a:lstStyle/>
          <a:p>
            <a:r>
              <a:rPr lang="en-US" sz="3300" b="1" dirty="0">
                <a:solidFill>
                  <a:prstClr val="black">
                    <a:lumMod val="50000"/>
                    <a:lumOff val="50000"/>
                  </a:prstClr>
                </a:solidFill>
              </a:rPr>
              <a:t>TNC-Pi is a special version of TNC-X designed to interface directly with the Raspberry Pi computer. It can connect to the Pi either via the Pi's serial port, or via the I2C protocol.  </a:t>
            </a:r>
            <a:endParaRPr lang="en-US" sz="2800" b="1" dirty="0">
              <a:solidFill>
                <a:prstClr val="black">
                  <a:lumMod val="50000"/>
                  <a:lumOff val="50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1" y="1510553"/>
            <a:ext cx="6633882" cy="4338559"/>
          </a:xfrm>
          <a:prstGeom prst="rect">
            <a:avLst/>
          </a:prstGeom>
        </p:spPr>
      </p:pic>
    </p:spTree>
    <p:extLst>
      <p:ext uri="{BB962C8B-B14F-4D97-AF65-F5344CB8AC3E}">
        <p14:creationId xmlns:p14="http://schemas.microsoft.com/office/powerpoint/2010/main" val="126678806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Hotspots</a:t>
            </a:r>
            <a:endParaRPr lang="en-US" sz="3200" dirty="0">
              <a:solidFill>
                <a:prstClr val="white"/>
              </a:solidFill>
            </a:endParaRPr>
          </a:p>
        </p:txBody>
      </p:sp>
      <p:sp>
        <p:nvSpPr>
          <p:cNvPr id="3" name="TextBox 2"/>
          <p:cNvSpPr txBox="1"/>
          <p:nvPr/>
        </p:nvSpPr>
        <p:spPr>
          <a:xfrm>
            <a:off x="1447800" y="215151"/>
            <a:ext cx="7684007" cy="1295402"/>
          </a:xfrm>
          <a:prstGeom prst="rect">
            <a:avLst/>
          </a:prstGeom>
          <a:noFill/>
        </p:spPr>
        <p:txBody>
          <a:bodyPr wrap="square" rtlCol="0">
            <a:normAutofit fontScale="62500" lnSpcReduction="20000"/>
          </a:bodyPr>
          <a:lstStyle/>
          <a:p>
            <a:r>
              <a:rPr lang="en-US" sz="3300" b="1" dirty="0">
                <a:solidFill>
                  <a:prstClr val="black">
                    <a:lumMod val="50000"/>
                    <a:lumOff val="50000"/>
                  </a:prstClr>
                </a:solidFill>
              </a:rPr>
              <a:t>Make your own Digital Radio hotspot!  You can order simplex and duplex add-on cards for a Raspberry Pi to turn it into a fully functioning D.R. hotspot running Pi-Star.  This one was a kit and ran about $42 + a Raspberry Pi Zero W ($5) Works for all popular modes</a:t>
            </a:r>
            <a:endParaRPr lang="en-US" sz="2800" b="1" dirty="0">
              <a:solidFill>
                <a:prstClr val="black">
                  <a:lumMod val="50000"/>
                  <a:lumOff val="50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1" y="1510553"/>
            <a:ext cx="7684007" cy="4519099"/>
          </a:xfrm>
          <a:prstGeom prst="rect">
            <a:avLst/>
          </a:prstGeom>
        </p:spPr>
      </p:pic>
    </p:spTree>
    <p:extLst>
      <p:ext uri="{BB962C8B-B14F-4D97-AF65-F5344CB8AC3E}">
        <p14:creationId xmlns:p14="http://schemas.microsoft.com/office/powerpoint/2010/main" val="199480785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Digital Modes</a:t>
            </a:r>
            <a:endParaRPr lang="en-US" sz="3200" dirty="0">
              <a:solidFill>
                <a:prstClr val="white"/>
              </a:solidFill>
            </a:endParaRPr>
          </a:p>
        </p:txBody>
      </p:sp>
      <p:sp>
        <p:nvSpPr>
          <p:cNvPr id="3" name="TextBox 2"/>
          <p:cNvSpPr txBox="1"/>
          <p:nvPr/>
        </p:nvSpPr>
        <p:spPr>
          <a:xfrm>
            <a:off x="1447800" y="215150"/>
            <a:ext cx="7684007" cy="1918450"/>
          </a:xfrm>
          <a:prstGeom prst="rect">
            <a:avLst/>
          </a:prstGeom>
          <a:noFill/>
        </p:spPr>
        <p:txBody>
          <a:bodyPr wrap="square" rtlCol="0">
            <a:normAutofit fontScale="85000" lnSpcReduction="20000"/>
          </a:bodyPr>
          <a:lstStyle/>
          <a:p>
            <a:r>
              <a:rPr lang="en-US" sz="3300" b="1" dirty="0">
                <a:solidFill>
                  <a:prstClr val="black">
                    <a:lumMod val="50000"/>
                    <a:lumOff val="50000"/>
                  </a:prstClr>
                </a:solidFill>
              </a:rPr>
              <a:t>We now have enough speed from the Pi4 to create a reliable digital mode terminal.</a:t>
            </a:r>
          </a:p>
          <a:p>
            <a:r>
              <a:rPr lang="en-US" sz="3300" b="1" dirty="0">
                <a:solidFill>
                  <a:prstClr val="black">
                    <a:lumMod val="50000"/>
                    <a:lumOff val="50000"/>
                  </a:prstClr>
                </a:solidFill>
              </a:rPr>
              <a:t>Use a Pi4, and one of the new dedicated digital mode radios from </a:t>
            </a:r>
            <a:r>
              <a:rPr lang="en-US" sz="3300" b="1" dirty="0" err="1">
                <a:solidFill>
                  <a:prstClr val="black">
                    <a:lumMod val="50000"/>
                    <a:lumOff val="50000"/>
                  </a:prstClr>
                </a:solidFill>
              </a:rPr>
              <a:t>QRPGuys</a:t>
            </a:r>
            <a:r>
              <a:rPr lang="en-US" sz="3300" b="1" dirty="0">
                <a:solidFill>
                  <a:prstClr val="black">
                    <a:lumMod val="50000"/>
                    <a:lumOff val="50000"/>
                  </a:prstClr>
                </a:solidFill>
              </a:rPr>
              <a:t>, </a:t>
            </a:r>
            <a:r>
              <a:rPr lang="en-US" sz="3300" b="1" dirty="0" err="1">
                <a:solidFill>
                  <a:prstClr val="black">
                    <a:lumMod val="50000"/>
                    <a:lumOff val="50000"/>
                  </a:prstClr>
                </a:solidFill>
              </a:rPr>
              <a:t>CRKits</a:t>
            </a:r>
            <a:r>
              <a:rPr lang="en-US" sz="3300" b="1" dirty="0">
                <a:solidFill>
                  <a:prstClr val="black">
                    <a:lumMod val="50000"/>
                    <a:lumOff val="50000"/>
                  </a:prstClr>
                </a:solidFill>
              </a:rPr>
              <a:t> (Adam </a:t>
            </a:r>
            <a:r>
              <a:rPr lang="en-US" sz="3300" b="1" dirty="0" err="1">
                <a:solidFill>
                  <a:prstClr val="black">
                    <a:lumMod val="50000"/>
                    <a:lumOff val="50000"/>
                  </a:prstClr>
                </a:solidFill>
              </a:rPr>
              <a:t>Rong</a:t>
            </a:r>
            <a:r>
              <a:rPr lang="en-US" sz="3300" b="1" dirty="0">
                <a:solidFill>
                  <a:prstClr val="black">
                    <a:lumMod val="50000"/>
                    <a:lumOff val="50000"/>
                  </a:prstClr>
                </a:solidFill>
              </a:rPr>
              <a:t>), or Midnight Design Solutions</a:t>
            </a:r>
            <a:endParaRPr lang="en-US" sz="2800" b="1" dirty="0">
              <a:solidFill>
                <a:prstClr val="black">
                  <a:lumMod val="50000"/>
                  <a:lumOff val="50000"/>
                </a:prstClr>
              </a:solidFill>
            </a:endParaRPr>
          </a:p>
        </p:txBody>
      </p:sp>
      <p:pic>
        <p:nvPicPr>
          <p:cNvPr id="6" name="Picture 5">
            <a:extLst>
              <a:ext uri="{FF2B5EF4-FFF2-40B4-BE49-F238E27FC236}">
                <a16:creationId xmlns:a16="http://schemas.microsoft.com/office/drawing/2014/main" id="{2FD34AC1-67ED-174F-B1E4-A7B82DC4C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003" y="2133600"/>
            <a:ext cx="6705600" cy="4492752"/>
          </a:xfrm>
          <a:prstGeom prst="rect">
            <a:avLst/>
          </a:prstGeom>
        </p:spPr>
      </p:pic>
    </p:spTree>
    <p:extLst>
      <p:ext uri="{BB962C8B-B14F-4D97-AF65-F5344CB8AC3E}">
        <p14:creationId xmlns:p14="http://schemas.microsoft.com/office/powerpoint/2010/main" val="262788826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More Info</a:t>
            </a:r>
            <a:endParaRPr lang="en-US" sz="3200" dirty="0">
              <a:solidFill>
                <a:prstClr val="white"/>
              </a:solidFill>
            </a:endParaRPr>
          </a:p>
        </p:txBody>
      </p:sp>
      <p:sp>
        <p:nvSpPr>
          <p:cNvPr id="3" name="TextBox 2"/>
          <p:cNvSpPr txBox="1"/>
          <p:nvPr/>
        </p:nvSpPr>
        <p:spPr>
          <a:xfrm>
            <a:off x="1447800" y="76199"/>
            <a:ext cx="7684007" cy="1434354"/>
          </a:xfrm>
          <a:prstGeom prst="rect">
            <a:avLst/>
          </a:prstGeom>
          <a:noFill/>
        </p:spPr>
        <p:txBody>
          <a:bodyPr wrap="square" rtlCol="0">
            <a:noAutofit/>
          </a:bodyPr>
          <a:lstStyle/>
          <a:p>
            <a:r>
              <a:rPr lang="en-US" sz="2000" b="1" dirty="0">
                <a:solidFill>
                  <a:prstClr val="black">
                    <a:lumMod val="50000"/>
                    <a:lumOff val="50000"/>
                  </a:prstClr>
                </a:solidFill>
              </a:rPr>
              <a:t>There is a </a:t>
            </a:r>
            <a:r>
              <a:rPr lang="en-US" sz="2000" b="1" dirty="0" err="1">
                <a:solidFill>
                  <a:prstClr val="black">
                    <a:lumMod val="50000"/>
                    <a:lumOff val="50000"/>
                  </a:prstClr>
                </a:solidFill>
              </a:rPr>
              <a:t>Groups.io</a:t>
            </a:r>
            <a:r>
              <a:rPr lang="en-US" sz="2000" b="1" dirty="0">
                <a:solidFill>
                  <a:prstClr val="black">
                    <a:lumMod val="50000"/>
                    <a:lumOff val="50000"/>
                  </a:prstClr>
                </a:solidFill>
              </a:rPr>
              <a:t> group called Raspberry_Pi_4-Ham_RADIO</a:t>
            </a:r>
          </a:p>
          <a:p>
            <a:r>
              <a:rPr lang="en-US" sz="2000" b="1" dirty="0">
                <a:solidFill>
                  <a:prstClr val="black">
                    <a:lumMod val="50000"/>
                    <a:lumOff val="50000"/>
                  </a:prstClr>
                </a:solidFill>
              </a:rPr>
              <a:t>Just Googling “Raspberry Pi Ham Radio” will turn up mountains of information.  Searching on Amazon brings up a couple of books on the subject</a:t>
            </a:r>
            <a:endParaRPr lang="en-US" b="1" dirty="0">
              <a:solidFill>
                <a:prstClr val="black">
                  <a:lumMod val="50000"/>
                  <a:lumOff val="50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13" y="1510553"/>
            <a:ext cx="3251579" cy="5184545"/>
          </a:xfrm>
          <a:prstGeom prst="rect">
            <a:avLst/>
          </a:prstGeom>
        </p:spPr>
      </p:pic>
    </p:spTree>
    <p:extLst>
      <p:ext uri="{BB962C8B-B14F-4D97-AF65-F5344CB8AC3E}">
        <p14:creationId xmlns:p14="http://schemas.microsoft.com/office/powerpoint/2010/main" val="90318167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222213" y="2374615"/>
            <a:ext cx="5638800" cy="1041969"/>
          </a:xfrm>
          <a:prstGeom prst="rect">
            <a:avLst/>
          </a:prstGeom>
          <a:noFill/>
        </p:spPr>
        <p:txBody>
          <a:bodyPr wrap="square" rtlCol="0" anchor="b" anchorCtr="0">
            <a:normAutofit/>
          </a:bodyPr>
          <a:lstStyle/>
          <a:p>
            <a:r>
              <a:rPr lang="en-US" sz="3200" b="1" dirty="0">
                <a:solidFill>
                  <a:prstClr val="white"/>
                </a:solidFill>
              </a:rPr>
              <a:t>More Info</a:t>
            </a:r>
            <a:endParaRPr lang="en-US" sz="3200" dirty="0">
              <a:solidFill>
                <a:prstClr val="white"/>
              </a:solidFill>
            </a:endParaRPr>
          </a:p>
        </p:txBody>
      </p:sp>
      <p:sp>
        <p:nvSpPr>
          <p:cNvPr id="3" name="TextBox 2"/>
          <p:cNvSpPr txBox="1"/>
          <p:nvPr/>
        </p:nvSpPr>
        <p:spPr>
          <a:xfrm>
            <a:off x="1447800" y="228600"/>
            <a:ext cx="3810000" cy="4038600"/>
          </a:xfrm>
          <a:prstGeom prst="rect">
            <a:avLst/>
          </a:prstGeom>
          <a:noFill/>
        </p:spPr>
        <p:txBody>
          <a:bodyPr wrap="square" rtlCol="0">
            <a:noAutofit/>
          </a:bodyPr>
          <a:lstStyle/>
          <a:p>
            <a:r>
              <a:rPr lang="en-US" sz="2800" b="1" dirty="0">
                <a:solidFill>
                  <a:prstClr val="black">
                    <a:lumMod val="50000"/>
                    <a:lumOff val="50000"/>
                  </a:prstClr>
                </a:solidFill>
              </a:rPr>
              <a:t>NEW!! </a:t>
            </a:r>
            <a:r>
              <a:rPr lang="en-US" sz="2400" dirty="0"/>
              <a:t>W3DJS Has put together a Ham Radio Specific Raspberry Pi Image</a:t>
            </a:r>
          </a:p>
          <a:p>
            <a:endParaRPr lang="en-US" sz="2400" dirty="0"/>
          </a:p>
          <a:p>
            <a:r>
              <a:rPr lang="en-US" sz="2400" dirty="0"/>
              <a:t>Join the </a:t>
            </a:r>
            <a:r>
              <a:rPr lang="en-US" sz="2400" dirty="0" err="1"/>
              <a:t>Groups.IO</a:t>
            </a:r>
            <a:r>
              <a:rPr lang="en-US" sz="2400" dirty="0"/>
              <a:t> group Ham-Pi for more information</a:t>
            </a:r>
          </a:p>
          <a:p>
            <a:endParaRPr lang="en-US" sz="2400" dirty="0"/>
          </a:p>
          <a:p>
            <a:r>
              <a:rPr lang="en-US" sz="2400" dirty="0"/>
              <a:t>Also look at the </a:t>
            </a:r>
            <a:r>
              <a:rPr lang="en-US" sz="2400" dirty="0" err="1"/>
              <a:t>io</a:t>
            </a:r>
            <a:r>
              <a:rPr lang="en-US" sz="2400" dirty="0"/>
              <a:t> group Raspberry Pi for Ham Radio. </a:t>
            </a:r>
          </a:p>
        </p:txBody>
      </p:sp>
      <p:pic>
        <p:nvPicPr>
          <p:cNvPr id="6" name="Picture 5">
            <a:extLst>
              <a:ext uri="{FF2B5EF4-FFF2-40B4-BE49-F238E27FC236}">
                <a16:creationId xmlns:a16="http://schemas.microsoft.com/office/drawing/2014/main" id="{4920B8BB-A3EA-964C-AA1C-999A7953F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76198"/>
            <a:ext cx="2109449" cy="6684488"/>
          </a:xfrm>
          <a:prstGeom prst="rect">
            <a:avLst/>
          </a:prstGeom>
        </p:spPr>
      </p:pic>
    </p:spTree>
    <p:extLst>
      <p:ext uri="{BB962C8B-B14F-4D97-AF65-F5344CB8AC3E}">
        <p14:creationId xmlns:p14="http://schemas.microsoft.com/office/powerpoint/2010/main" val="428588967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txBox="1">
            <a:spLocks/>
          </p:cNvSpPr>
          <p:nvPr/>
        </p:nvSpPr>
        <p:spPr>
          <a:xfrm>
            <a:off x="228600" y="3703704"/>
            <a:ext cx="7315200" cy="1325496"/>
          </a:xfrm>
          <a:prstGeom prst="rect">
            <a:avLst/>
          </a:prstGeom>
          <a:noFill/>
          <a:ln>
            <a:noFill/>
          </a:ln>
        </p:spPr>
        <p:txBody>
          <a:bodyPr vert="horz" lIns="91440" tIns="45720" rIns="91440" bIns="45720" rtlCol="0" anchor="ctr">
            <a:normAutofit fontScale="85000" lnSpcReduction="10000"/>
            <a:scene3d>
              <a:camera prst="orthographicFront"/>
              <a:lightRig rig="soft" dir="t">
                <a:rot lat="0" lon="0" rev="17220000"/>
              </a:lightRig>
            </a:scene3d>
            <a:sp3d prstMaterial="softEdge"/>
          </a:bodyPr>
          <a:lstStyle/>
          <a:p>
            <a:pPr>
              <a:lnSpc>
                <a:spcPct val="87000"/>
              </a:lnSpc>
              <a:spcBef>
                <a:spcPct val="0"/>
              </a:spcBef>
              <a:defRPr/>
            </a:pPr>
            <a:br>
              <a:rPr lang="en-US" sz="4400" dirty="0">
                <a:solidFill>
                  <a:srgbClr val="92D050"/>
                </a:solidFill>
              </a:rPr>
            </a:br>
            <a:r>
              <a:rPr lang="en-US" sz="5600" b="1" dirty="0">
                <a:solidFill>
                  <a:srgbClr val="92D050"/>
                </a:solidFill>
                <a:latin typeface="Arial" pitchFamily="34" charset="0"/>
                <a:cs typeface="Arial" pitchFamily="34" charset="0"/>
              </a:rPr>
              <a:t>What’s Your Message?</a:t>
            </a:r>
          </a:p>
        </p:txBody>
      </p:sp>
      <p:pic>
        <p:nvPicPr>
          <p:cNvPr id="7" name="Picture 6"/>
          <p:cNvPicPr>
            <a:picLocks noChangeAspect="1"/>
          </p:cNvPicPr>
          <p:nvPr/>
        </p:nvPicPr>
        <p:blipFill>
          <a:blip r:embed="rId4" cstate="print"/>
          <a:stretch>
            <a:fillRect/>
          </a:stretch>
        </p:blipFill>
        <p:spPr>
          <a:xfrm>
            <a:off x="20548" y="20547"/>
            <a:ext cx="3498527" cy="2825393"/>
          </a:xfrm>
          <a:prstGeom prst="rect">
            <a:avLst/>
          </a:prstGeom>
        </p:spPr>
      </p:pic>
      <p:pic>
        <p:nvPicPr>
          <p:cNvPr id="8" name="Picture 7"/>
          <p:cNvPicPr>
            <a:picLocks noChangeAspect="1"/>
          </p:cNvPicPr>
          <p:nvPr/>
        </p:nvPicPr>
        <p:blipFill>
          <a:blip r:embed="rId5" cstate="print"/>
          <a:stretch>
            <a:fillRect/>
          </a:stretch>
        </p:blipFill>
        <p:spPr>
          <a:xfrm>
            <a:off x="3503486" y="20548"/>
            <a:ext cx="5624418" cy="2825496"/>
          </a:xfrm>
          <a:prstGeom prst="rect">
            <a:avLst/>
          </a:prstGeom>
        </p:spPr>
      </p:pic>
      <p:pic>
        <p:nvPicPr>
          <p:cNvPr id="9" name="Picture 8"/>
          <p:cNvPicPr>
            <a:picLocks noChangeAspect="1"/>
          </p:cNvPicPr>
          <p:nvPr/>
        </p:nvPicPr>
        <p:blipFill>
          <a:blip r:embed="rId6" cstate="print"/>
          <a:stretch>
            <a:fillRect/>
          </a:stretch>
        </p:blipFill>
        <p:spPr>
          <a:xfrm>
            <a:off x="20923" y="2818500"/>
            <a:ext cx="7668994" cy="2296266"/>
          </a:xfrm>
          <a:prstGeom prst="rect">
            <a:avLst/>
          </a:prstGeom>
        </p:spPr>
      </p:pic>
      <p:pic>
        <p:nvPicPr>
          <p:cNvPr id="10" name="Picture 9"/>
          <p:cNvPicPr>
            <a:picLocks noChangeAspect="1"/>
          </p:cNvPicPr>
          <p:nvPr/>
        </p:nvPicPr>
        <p:blipFill>
          <a:blip r:embed="rId7" cstate="print"/>
          <a:stretch>
            <a:fillRect/>
          </a:stretch>
        </p:blipFill>
        <p:spPr>
          <a:xfrm>
            <a:off x="7662119" y="2819400"/>
            <a:ext cx="1461333" cy="2293850"/>
          </a:xfrm>
          <a:prstGeom prst="rect">
            <a:avLst/>
          </a:prstGeom>
        </p:spPr>
      </p:pic>
      <p:sp>
        <p:nvSpPr>
          <p:cNvPr id="6" name="Rectangle 5"/>
          <p:cNvSpPr/>
          <p:nvPr/>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grpSp>
        <p:nvGrpSpPr>
          <p:cNvPr id="20" name="Group 19"/>
          <p:cNvGrpSpPr/>
          <p:nvPr/>
        </p:nvGrpSpPr>
        <p:grpSpPr>
          <a:xfrm>
            <a:off x="0" y="5089818"/>
            <a:ext cx="9144000" cy="1768182"/>
            <a:chOff x="0" y="5089818"/>
            <a:chExt cx="9144000" cy="1768182"/>
          </a:xfrm>
        </p:grpSpPr>
        <p:pic>
          <p:nvPicPr>
            <p:cNvPr id="11" name="Picture 10"/>
            <p:cNvPicPr>
              <a:picLocks/>
            </p:cNvPicPr>
            <p:nvPr/>
          </p:nvPicPr>
          <p:blipFill>
            <a:blip r:embed="rId8" cstate="print"/>
            <a:stretch>
              <a:fillRect/>
            </a:stretch>
          </p:blipFill>
          <p:spPr>
            <a:xfrm>
              <a:off x="24064" y="5089818"/>
              <a:ext cx="9098280" cy="1737360"/>
            </a:xfrm>
            <a:prstGeom prst="rect">
              <a:avLst/>
            </a:prstGeom>
          </p:spPr>
        </p:pic>
        <p:sp>
          <p:nvSpPr>
            <p:cNvPr id="16" name="Rectangle 15"/>
            <p:cNvSpPr/>
            <p:nvPr/>
          </p:nvSpPr>
          <p:spPr>
            <a:xfrm>
              <a:off x="0" y="518160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5400000">
              <a:off x="4537710" y="2251710"/>
              <a:ext cx="6858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098281" y="515874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3"/>
          <p:cNvSpPr txBox="1">
            <a:spLocks/>
          </p:cNvSpPr>
          <p:nvPr/>
        </p:nvSpPr>
        <p:spPr>
          <a:xfrm>
            <a:off x="141657" y="3654503"/>
            <a:ext cx="7315200" cy="1325563"/>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7000"/>
              </a:lnSpc>
            </a:pPr>
            <a:br>
              <a:rPr lang="en-US" sz="5600" dirty="0"/>
            </a:br>
            <a:r>
              <a:rPr lang="en-US" sz="5600" b="1" dirty="0">
                <a:solidFill>
                  <a:schemeClr val="bg1"/>
                </a:solidFill>
                <a:latin typeface="Arial" pitchFamily="34" charset="0"/>
                <a:cs typeface="Arial" pitchFamily="34" charset="0"/>
              </a:rPr>
              <a:t>HRU 2021</a:t>
            </a:r>
          </a:p>
        </p:txBody>
      </p:sp>
      <p:sp>
        <p:nvSpPr>
          <p:cNvPr id="2" name="TextBox 1"/>
          <p:cNvSpPr txBox="1"/>
          <p:nvPr/>
        </p:nvSpPr>
        <p:spPr>
          <a:xfrm>
            <a:off x="3657600" y="228600"/>
            <a:ext cx="4876800" cy="2123658"/>
          </a:xfrm>
          <a:prstGeom prst="rect">
            <a:avLst/>
          </a:prstGeom>
          <a:noFill/>
        </p:spPr>
        <p:txBody>
          <a:bodyPr wrap="square" rtlCol="0">
            <a:spAutoFit/>
          </a:bodyPr>
          <a:lstStyle/>
          <a:p>
            <a:r>
              <a:rPr lang="en-US" dirty="0"/>
              <a:t>As usual I will post this set of slides on my website, as well as a list of links to resources by early next week.</a:t>
            </a:r>
          </a:p>
          <a:p>
            <a:endParaRPr lang="en-US" dirty="0"/>
          </a:p>
          <a:p>
            <a:r>
              <a:rPr lang="en-US" sz="2000" b="1" dirty="0"/>
              <a:t>FOFIO.BLOGSPOT.COM</a:t>
            </a:r>
          </a:p>
          <a:p>
            <a:r>
              <a:rPr lang="en-US" sz="2000" b="1" dirty="0"/>
              <a:t>OR</a:t>
            </a:r>
          </a:p>
          <a:p>
            <a:r>
              <a:rPr lang="en-US" sz="2000" b="1" dirty="0"/>
              <a:t>NEILGOLDSTEIN.COM and click on “FOFIO!”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
                                        <p:tgtEl>
                                          <p:spTgt spid="6"/>
                                        </p:tgtEl>
                                      </p:cBhvr>
                                    </p:animEffect>
                                    <p:set>
                                      <p:cBhvr>
                                        <p:cTn id="7" dur="1" fill="hold">
                                          <p:stCondLst>
                                            <p:cond delay="9"/>
                                          </p:stCondLst>
                                        </p:cTn>
                                        <p:tgtEl>
                                          <p:spTgt spid="6"/>
                                        </p:tgtEl>
                                        <p:attrNameLst>
                                          <p:attrName>style.visibility</p:attrName>
                                        </p:attrNameLst>
                                      </p:cBhvr>
                                      <p:to>
                                        <p:strVal val="hidden"/>
                                      </p:to>
                                    </p:set>
                                  </p:childTnLst>
                                </p:cTn>
                              </p:par>
                              <p:par>
                                <p:cTn id="8" presetID="2" presetClass="exit" presetSubtype="9" fill="hold" nodeType="withEffect">
                                  <p:stCondLst>
                                    <p:cond delay="0"/>
                                  </p:stCondLst>
                                  <p:childTnLst>
                                    <p:anim calcmode="lin" valueType="num">
                                      <p:cBhvr additive="base">
                                        <p:cTn id="9" dur="750"/>
                                        <p:tgtEl>
                                          <p:spTgt spid="7"/>
                                        </p:tgtEl>
                                        <p:attrNameLst>
                                          <p:attrName>ppt_x</p:attrName>
                                        </p:attrNameLst>
                                      </p:cBhvr>
                                      <p:tavLst>
                                        <p:tav tm="0">
                                          <p:val>
                                            <p:strVal val="ppt_x"/>
                                          </p:val>
                                        </p:tav>
                                        <p:tav tm="100000">
                                          <p:val>
                                            <p:strVal val="0-ppt_w/2"/>
                                          </p:val>
                                        </p:tav>
                                      </p:tavLst>
                                    </p:anim>
                                    <p:anim calcmode="lin" valueType="num">
                                      <p:cBhvr additive="base">
                                        <p:cTn id="10" dur="750"/>
                                        <p:tgtEl>
                                          <p:spTgt spid="7"/>
                                        </p:tgtEl>
                                        <p:attrNameLst>
                                          <p:attrName>ppt_y</p:attrName>
                                        </p:attrNameLst>
                                      </p:cBhvr>
                                      <p:tavLst>
                                        <p:tav tm="0">
                                          <p:val>
                                            <p:strVal val="ppt_y"/>
                                          </p:val>
                                        </p:tav>
                                        <p:tav tm="100000">
                                          <p:val>
                                            <p:strVal val="0-ppt_h/2"/>
                                          </p:val>
                                        </p:tav>
                                      </p:tavLst>
                                    </p:anim>
                                    <p:set>
                                      <p:cBhvr>
                                        <p:cTn id="11" dur="1" fill="hold">
                                          <p:stCondLst>
                                            <p:cond delay="749"/>
                                          </p:stCondLst>
                                        </p:cTn>
                                        <p:tgtEl>
                                          <p:spTgt spid="7"/>
                                        </p:tgtEl>
                                        <p:attrNameLst>
                                          <p:attrName>style.visibility</p:attrName>
                                        </p:attrNameLst>
                                      </p:cBhvr>
                                      <p:to>
                                        <p:strVal val="hidden"/>
                                      </p:to>
                                    </p:set>
                                  </p:childTnLst>
                                </p:cTn>
                              </p:par>
                              <p:par>
                                <p:cTn id="12" presetID="2" presetClass="exit" presetSubtype="3" fill="hold" nodeType="withEffect">
                                  <p:stCondLst>
                                    <p:cond delay="0"/>
                                  </p:stCondLst>
                                  <p:childTnLst>
                                    <p:anim calcmode="lin" valueType="num">
                                      <p:cBhvr additive="base">
                                        <p:cTn id="13" dur="750"/>
                                        <p:tgtEl>
                                          <p:spTgt spid="8"/>
                                        </p:tgtEl>
                                        <p:attrNameLst>
                                          <p:attrName>ppt_x</p:attrName>
                                        </p:attrNameLst>
                                      </p:cBhvr>
                                      <p:tavLst>
                                        <p:tav tm="0">
                                          <p:val>
                                            <p:strVal val="ppt_x"/>
                                          </p:val>
                                        </p:tav>
                                        <p:tav tm="100000">
                                          <p:val>
                                            <p:strVal val="1+ppt_w/2"/>
                                          </p:val>
                                        </p:tav>
                                      </p:tavLst>
                                    </p:anim>
                                    <p:anim calcmode="lin" valueType="num">
                                      <p:cBhvr additive="base">
                                        <p:cTn id="14" dur="750"/>
                                        <p:tgtEl>
                                          <p:spTgt spid="8"/>
                                        </p:tgtEl>
                                        <p:attrNameLst>
                                          <p:attrName>ppt_y</p:attrName>
                                        </p:attrNameLst>
                                      </p:cBhvr>
                                      <p:tavLst>
                                        <p:tav tm="0">
                                          <p:val>
                                            <p:strVal val="ppt_y"/>
                                          </p:val>
                                        </p:tav>
                                        <p:tav tm="100000">
                                          <p:val>
                                            <p:strVal val="0-ppt_h/2"/>
                                          </p:val>
                                        </p:tav>
                                      </p:tavLst>
                                    </p:anim>
                                    <p:set>
                                      <p:cBhvr>
                                        <p:cTn id="15" dur="1" fill="hold">
                                          <p:stCondLst>
                                            <p:cond delay="749"/>
                                          </p:stCondLst>
                                        </p:cTn>
                                        <p:tgtEl>
                                          <p:spTgt spid="8"/>
                                        </p:tgtEl>
                                        <p:attrNameLst>
                                          <p:attrName>style.visibility</p:attrName>
                                        </p:attrNameLst>
                                      </p:cBhvr>
                                      <p:to>
                                        <p:strVal val="hidden"/>
                                      </p:to>
                                    </p:set>
                                  </p:childTnLst>
                                </p:cTn>
                              </p:par>
                              <p:par>
                                <p:cTn id="16" presetID="2" presetClass="exit" presetSubtype="8" fill="hold" nodeType="withEffect">
                                  <p:stCondLst>
                                    <p:cond delay="0"/>
                                  </p:stCondLst>
                                  <p:childTnLst>
                                    <p:anim calcmode="lin" valueType="num">
                                      <p:cBhvr additive="base">
                                        <p:cTn id="17" dur="750"/>
                                        <p:tgtEl>
                                          <p:spTgt spid="9"/>
                                        </p:tgtEl>
                                        <p:attrNameLst>
                                          <p:attrName>ppt_x</p:attrName>
                                        </p:attrNameLst>
                                      </p:cBhvr>
                                      <p:tavLst>
                                        <p:tav tm="0">
                                          <p:val>
                                            <p:strVal val="ppt_x"/>
                                          </p:val>
                                        </p:tav>
                                        <p:tav tm="100000">
                                          <p:val>
                                            <p:strVal val="0-ppt_w/2"/>
                                          </p:val>
                                        </p:tav>
                                      </p:tavLst>
                                    </p:anim>
                                    <p:anim calcmode="lin" valueType="num">
                                      <p:cBhvr additive="base">
                                        <p:cTn id="18" dur="750"/>
                                        <p:tgtEl>
                                          <p:spTgt spid="9"/>
                                        </p:tgtEl>
                                        <p:attrNameLst>
                                          <p:attrName>ppt_y</p:attrName>
                                        </p:attrNameLst>
                                      </p:cBhvr>
                                      <p:tavLst>
                                        <p:tav tm="0">
                                          <p:val>
                                            <p:strVal val="ppt_y"/>
                                          </p:val>
                                        </p:tav>
                                        <p:tav tm="100000">
                                          <p:val>
                                            <p:strVal val="ppt_y"/>
                                          </p:val>
                                        </p:tav>
                                      </p:tavLst>
                                    </p:anim>
                                    <p:set>
                                      <p:cBhvr>
                                        <p:cTn id="19" dur="1" fill="hold">
                                          <p:stCondLst>
                                            <p:cond delay="749"/>
                                          </p:stCondLst>
                                        </p:cTn>
                                        <p:tgtEl>
                                          <p:spTgt spid="9"/>
                                        </p:tgtEl>
                                        <p:attrNameLst>
                                          <p:attrName>style.visibility</p:attrName>
                                        </p:attrNameLst>
                                      </p:cBhvr>
                                      <p:to>
                                        <p:strVal val="hidden"/>
                                      </p:to>
                                    </p:set>
                                  </p:childTnLst>
                                </p:cTn>
                              </p:par>
                              <p:par>
                                <p:cTn id="20" presetID="2" presetClass="exit" presetSubtype="2" fill="hold" nodeType="withEffect">
                                  <p:stCondLst>
                                    <p:cond delay="0"/>
                                  </p:stCondLst>
                                  <p:childTnLst>
                                    <p:anim calcmode="lin" valueType="num">
                                      <p:cBhvr additive="base">
                                        <p:cTn id="21" dur="750"/>
                                        <p:tgtEl>
                                          <p:spTgt spid="10"/>
                                        </p:tgtEl>
                                        <p:attrNameLst>
                                          <p:attrName>ppt_x</p:attrName>
                                        </p:attrNameLst>
                                      </p:cBhvr>
                                      <p:tavLst>
                                        <p:tav tm="0">
                                          <p:val>
                                            <p:strVal val="ppt_x"/>
                                          </p:val>
                                        </p:tav>
                                        <p:tav tm="100000">
                                          <p:val>
                                            <p:strVal val="1+ppt_w/2"/>
                                          </p:val>
                                        </p:tav>
                                      </p:tavLst>
                                    </p:anim>
                                    <p:anim calcmode="lin" valueType="num">
                                      <p:cBhvr additive="base">
                                        <p:cTn id="22" dur="750"/>
                                        <p:tgtEl>
                                          <p:spTgt spid="10"/>
                                        </p:tgtEl>
                                        <p:attrNameLst>
                                          <p:attrName>ppt_y</p:attrName>
                                        </p:attrNameLst>
                                      </p:cBhvr>
                                      <p:tavLst>
                                        <p:tav tm="0">
                                          <p:val>
                                            <p:strVal val="ppt_y"/>
                                          </p:val>
                                        </p:tav>
                                        <p:tav tm="100000">
                                          <p:val>
                                            <p:strVal val="ppt_y"/>
                                          </p:val>
                                        </p:tav>
                                      </p:tavLst>
                                    </p:anim>
                                    <p:set>
                                      <p:cBhvr>
                                        <p:cTn id="23" dur="1" fill="hold">
                                          <p:stCondLst>
                                            <p:cond delay="749"/>
                                          </p:stCondLst>
                                        </p:cTn>
                                        <p:tgtEl>
                                          <p:spTgt spid="1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50"/>
                                        <p:tgtEl>
                                          <p:spTgt spid="14"/>
                                        </p:tgtEl>
                                      </p:cBhvr>
                                    </p:animEffect>
                                    <p:set>
                                      <p:cBhvr>
                                        <p:cTn id="26"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What is it?</a:t>
            </a:r>
            <a:endParaRPr lang="en-US" sz="3200" dirty="0">
              <a:solidFill>
                <a:prstClr val="white"/>
              </a:solidFill>
            </a:endParaRPr>
          </a:p>
        </p:txBody>
      </p:sp>
      <p:sp>
        <p:nvSpPr>
          <p:cNvPr id="3" name="TextBox 2"/>
          <p:cNvSpPr txBox="1"/>
          <p:nvPr/>
        </p:nvSpPr>
        <p:spPr>
          <a:xfrm>
            <a:off x="1523999" y="685800"/>
            <a:ext cx="7391401" cy="1349828"/>
          </a:xfrm>
          <a:prstGeom prst="rect">
            <a:avLst/>
          </a:prstGeom>
          <a:noFill/>
        </p:spPr>
        <p:txBody>
          <a:bodyPr wrap="square" rtlCol="0">
            <a:normAutofit/>
          </a:bodyPr>
          <a:lstStyle/>
          <a:p>
            <a:r>
              <a:rPr lang="en-US" sz="2800" b="1" dirty="0">
                <a:solidFill>
                  <a:prstClr val="black">
                    <a:lumMod val="50000"/>
                    <a:lumOff val="50000"/>
                  </a:prstClr>
                </a:solidFill>
              </a:rPr>
              <a:t>The Raspberry Pi, is simply, a computer.</a:t>
            </a:r>
          </a:p>
          <a:p>
            <a:r>
              <a:rPr lang="en-US" sz="2800" b="1" dirty="0">
                <a:solidFill>
                  <a:prstClr val="black">
                    <a:lumMod val="50000"/>
                    <a:lumOff val="50000"/>
                  </a:prstClr>
                </a:solidFill>
              </a:rPr>
              <a:t>A small, inexpensive computer.</a:t>
            </a:r>
            <a:endParaRPr lang="en-US" sz="2200" dirty="0">
              <a:solidFill>
                <a:srgbClr val="2C99FC"/>
              </a:solidFill>
            </a:endParaRPr>
          </a:p>
          <a:p>
            <a:endParaRPr lang="en-US" sz="1900" dirty="0">
              <a:solidFill>
                <a:srgbClr val="2C99FC"/>
              </a:solidFill>
            </a:endParaRPr>
          </a:p>
          <a:p>
            <a:endParaRPr lang="en-US" dirty="0">
              <a:solidFill>
                <a:prstClr val="black"/>
              </a:solidFill>
            </a:endParaRPr>
          </a:p>
        </p:txBody>
      </p:sp>
      <p:grpSp>
        <p:nvGrpSpPr>
          <p:cNvPr id="4" name="Group 3"/>
          <p:cNvGrpSpPr/>
          <p:nvPr/>
        </p:nvGrpSpPr>
        <p:grpSpPr>
          <a:xfrm>
            <a:off x="6596743" y="2035628"/>
            <a:ext cx="2318658" cy="3222173"/>
            <a:chOff x="6740294" y="2542592"/>
            <a:chExt cx="2318658" cy="2301552"/>
          </a:xfrm>
        </p:grpSpPr>
        <p:sp>
          <p:nvSpPr>
            <p:cNvPr id="15" name="Rectangle 14"/>
            <p:cNvSpPr/>
            <p:nvPr/>
          </p:nvSpPr>
          <p:spPr>
            <a:xfrm>
              <a:off x="6740294" y="2542592"/>
              <a:ext cx="2318658" cy="2301552"/>
            </a:xfrm>
            <a:prstGeom prst="rect">
              <a:avLst/>
            </a:prstGeom>
            <a:solidFill>
              <a:schemeClr val="bg1">
                <a:lumMod val="95000"/>
              </a:schemeClr>
            </a:solidFill>
            <a:ln w="25400" cmpd="thinThick">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816494" y="2612572"/>
              <a:ext cx="2166258" cy="2122714"/>
            </a:xfrm>
            <a:prstGeom prst="rect">
              <a:avLst/>
            </a:prstGeom>
            <a:noFill/>
          </p:spPr>
          <p:txBody>
            <a:bodyPr wrap="square" rtlCol="0" anchor="ctr">
              <a:noAutofit/>
            </a:bodyPr>
            <a:lstStyle/>
            <a:p>
              <a:r>
                <a:rPr lang="en-US" sz="2000" dirty="0">
                  <a:solidFill>
                    <a:prstClr val="black">
                      <a:lumMod val="65000"/>
                      <a:lumOff val="35000"/>
                    </a:prstClr>
                  </a:solidFill>
                </a:rPr>
                <a:t>It has the same components of a larger system, or equivalents. Input-Output, Memory, Storage, Audio, Video, and more.</a:t>
              </a:r>
            </a:p>
          </p:txBody>
        </p:sp>
      </p:gr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71600" y="2834668"/>
            <a:ext cx="4918369" cy="3246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What isn’t it?</a:t>
            </a:r>
            <a:endParaRPr lang="en-US" sz="3200" dirty="0">
              <a:solidFill>
                <a:prstClr val="white"/>
              </a:solidFill>
            </a:endParaRPr>
          </a:p>
        </p:txBody>
      </p:sp>
      <p:sp>
        <p:nvSpPr>
          <p:cNvPr id="3" name="TextBox 2"/>
          <p:cNvSpPr txBox="1"/>
          <p:nvPr/>
        </p:nvSpPr>
        <p:spPr>
          <a:xfrm>
            <a:off x="1523999" y="685800"/>
            <a:ext cx="7391401" cy="1349828"/>
          </a:xfrm>
          <a:prstGeom prst="rect">
            <a:avLst/>
          </a:prstGeom>
          <a:noFill/>
        </p:spPr>
        <p:txBody>
          <a:bodyPr wrap="square" rtlCol="0">
            <a:normAutofit lnSpcReduction="10000"/>
          </a:bodyPr>
          <a:lstStyle/>
          <a:p>
            <a:r>
              <a:rPr lang="en-US" sz="2800" b="1" dirty="0">
                <a:solidFill>
                  <a:prstClr val="black">
                    <a:lumMod val="50000"/>
                    <a:lumOff val="50000"/>
                  </a:prstClr>
                </a:solidFill>
              </a:rPr>
              <a:t>The Raspberry Pi is not the same thing as an </a:t>
            </a:r>
            <a:r>
              <a:rPr lang="en-US" sz="2800" b="1" dirty="0" err="1">
                <a:solidFill>
                  <a:prstClr val="black">
                    <a:lumMod val="50000"/>
                    <a:lumOff val="50000"/>
                  </a:prstClr>
                </a:solidFill>
              </a:rPr>
              <a:t>Arduino</a:t>
            </a:r>
            <a:r>
              <a:rPr lang="en-US" sz="2800" b="1" dirty="0">
                <a:solidFill>
                  <a:prstClr val="black">
                    <a:lumMod val="50000"/>
                    <a:lumOff val="50000"/>
                  </a:prstClr>
                </a:solidFill>
              </a:rPr>
              <a:t> board, or other microcontroller specific systems.</a:t>
            </a:r>
            <a:endParaRPr lang="en-US" sz="2200" dirty="0">
              <a:solidFill>
                <a:srgbClr val="2C99FC"/>
              </a:solidFill>
            </a:endParaRPr>
          </a:p>
          <a:p>
            <a:endParaRPr lang="en-US" sz="1900" dirty="0">
              <a:solidFill>
                <a:srgbClr val="2C99FC"/>
              </a:solidFill>
            </a:endParaRPr>
          </a:p>
          <a:p>
            <a:endParaRPr lang="en-US" dirty="0">
              <a:solidFill>
                <a:prstClr val="black"/>
              </a:solidFill>
            </a:endParaRPr>
          </a:p>
        </p:txBody>
      </p:sp>
      <p:grpSp>
        <p:nvGrpSpPr>
          <p:cNvPr id="4" name="Group 3"/>
          <p:cNvGrpSpPr/>
          <p:nvPr/>
        </p:nvGrpSpPr>
        <p:grpSpPr>
          <a:xfrm>
            <a:off x="6596743" y="2743200"/>
            <a:ext cx="2318658" cy="2698029"/>
            <a:chOff x="6740294" y="2542592"/>
            <a:chExt cx="2318658" cy="2432573"/>
          </a:xfrm>
        </p:grpSpPr>
        <p:sp>
          <p:nvSpPr>
            <p:cNvPr id="15" name="Rectangle 14"/>
            <p:cNvSpPr/>
            <p:nvPr/>
          </p:nvSpPr>
          <p:spPr>
            <a:xfrm>
              <a:off x="6740294" y="2542592"/>
              <a:ext cx="2318658" cy="2301552"/>
            </a:xfrm>
            <a:prstGeom prst="rect">
              <a:avLst/>
            </a:prstGeom>
            <a:solidFill>
              <a:schemeClr val="bg1">
                <a:lumMod val="95000"/>
              </a:schemeClr>
            </a:solidFill>
            <a:ln w="25400" cmpd="thinThick">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816494" y="2542592"/>
              <a:ext cx="2166258" cy="2432573"/>
            </a:xfrm>
            <a:prstGeom prst="rect">
              <a:avLst/>
            </a:prstGeom>
            <a:noFill/>
          </p:spPr>
          <p:txBody>
            <a:bodyPr wrap="square" rtlCol="0" anchor="t">
              <a:noAutofit/>
            </a:bodyPr>
            <a:lstStyle/>
            <a:p>
              <a:r>
                <a:rPr lang="en-US" sz="2000" dirty="0">
                  <a:solidFill>
                    <a:prstClr val="black">
                      <a:lumMod val="65000"/>
                      <a:lumOff val="35000"/>
                    </a:prstClr>
                  </a:solidFill>
                </a:rPr>
                <a:t>It does have a GPIO bus for performing many </a:t>
              </a:r>
              <a:r>
                <a:rPr lang="en-US" sz="2000" dirty="0" err="1">
                  <a:solidFill>
                    <a:prstClr val="black">
                      <a:lumMod val="65000"/>
                      <a:lumOff val="35000"/>
                    </a:prstClr>
                  </a:solidFill>
                </a:rPr>
                <a:t>Arduino</a:t>
              </a:r>
              <a:r>
                <a:rPr lang="en-US" sz="2000" dirty="0">
                  <a:solidFill>
                    <a:prstClr val="black">
                      <a:lumMod val="65000"/>
                      <a:lumOff val="35000"/>
                    </a:prstClr>
                  </a:solidFill>
                </a:rPr>
                <a:t>-like functions, so in some ways it’s the best of both worlds</a:t>
              </a:r>
            </a:p>
          </p:txBody>
        </p:sp>
      </p:gr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3999" y="2469430"/>
            <a:ext cx="4648200" cy="3245570"/>
          </a:xfrm>
          <a:prstGeom prst="rect">
            <a:avLst/>
          </a:prstGeom>
        </p:spPr>
      </p:pic>
    </p:spTree>
    <p:extLst>
      <p:ext uri="{BB962C8B-B14F-4D97-AF65-F5344CB8AC3E}">
        <p14:creationId xmlns:p14="http://schemas.microsoft.com/office/powerpoint/2010/main" val="51869225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20030" y="4203427"/>
            <a:ext cx="4953000" cy="2654573"/>
          </a:xfrm>
          <a:prstGeom prst="rect">
            <a:avLst/>
          </a:prstGeom>
          <a:noFill/>
        </p:spPr>
        <p:txBody>
          <a:bodyPr wrap="square" rtlCol="0">
            <a:normAutofit/>
          </a:bodyPr>
          <a:lstStyle/>
          <a:p>
            <a:pPr>
              <a:spcBef>
                <a:spcPts val="100"/>
              </a:spcBef>
            </a:pPr>
            <a:r>
              <a:rPr lang="en-US" sz="2000" dirty="0">
                <a:solidFill>
                  <a:prstClr val="white"/>
                </a:solidFill>
              </a:rPr>
              <a:t>Integrates many components that are usually separate from the CPU into ONE PACKAGE.</a:t>
            </a:r>
          </a:p>
          <a:p>
            <a:pPr>
              <a:spcBef>
                <a:spcPts val="100"/>
              </a:spcBef>
            </a:pPr>
            <a:endParaRPr lang="en-US" sz="2000" dirty="0">
              <a:solidFill>
                <a:prstClr val="white"/>
              </a:solidFill>
            </a:endParaRPr>
          </a:p>
          <a:p>
            <a:pPr>
              <a:spcBef>
                <a:spcPts val="100"/>
              </a:spcBef>
            </a:pPr>
            <a:r>
              <a:rPr lang="en-US" sz="2000" dirty="0">
                <a:solidFill>
                  <a:prstClr val="white"/>
                </a:solidFill>
              </a:rPr>
              <a:t>Used in many compact, and appliance-like products.  Your phone has a SOC.  Low-end laptops like a </a:t>
            </a:r>
            <a:r>
              <a:rPr lang="en-US" sz="2000" dirty="0" err="1">
                <a:solidFill>
                  <a:prstClr val="white"/>
                </a:solidFill>
              </a:rPr>
              <a:t>ChromeBook</a:t>
            </a:r>
            <a:r>
              <a:rPr lang="en-US" sz="2000" dirty="0">
                <a:solidFill>
                  <a:prstClr val="white"/>
                </a:solidFill>
              </a:rPr>
              <a:t> have a SOC.   </a:t>
            </a:r>
          </a:p>
          <a:p>
            <a:pPr>
              <a:spcBef>
                <a:spcPts val="100"/>
              </a:spcBef>
            </a:pPr>
            <a:endParaRPr lang="en-US" sz="2000" dirty="0">
              <a:solidFill>
                <a:prstClr val="white"/>
              </a:solidFill>
            </a:endParaRPr>
          </a:p>
          <a:p>
            <a:endParaRPr lang="en-US" sz="2400" dirty="0">
              <a:solidFill>
                <a:prstClr val="black"/>
              </a:solidFill>
            </a:endParaRPr>
          </a:p>
        </p:txBody>
      </p:sp>
      <p:sp>
        <p:nvSpPr>
          <p:cNvPr id="5" name="TextBox 4"/>
          <p:cNvSpPr txBox="1"/>
          <p:nvPr/>
        </p:nvSpPr>
        <p:spPr>
          <a:xfrm>
            <a:off x="399588" y="1524000"/>
            <a:ext cx="4648200" cy="2369641"/>
          </a:xfrm>
          <a:prstGeom prst="rect">
            <a:avLst/>
          </a:prstGeom>
          <a:noFill/>
        </p:spPr>
        <p:txBody>
          <a:bodyPr wrap="square" rtlCol="0" anchor="b">
            <a:normAutofit/>
          </a:bodyPr>
          <a:lstStyle/>
          <a:p>
            <a:r>
              <a:rPr lang="en-US" sz="4400" b="1" dirty="0">
                <a:solidFill>
                  <a:srgbClr val="7BCF27"/>
                </a:solidFill>
              </a:rPr>
              <a:t>SOC </a:t>
            </a:r>
            <a:r>
              <a:rPr lang="en-US" sz="2400" b="1" dirty="0">
                <a:solidFill>
                  <a:srgbClr val="7BCF27"/>
                </a:solidFill>
              </a:rPr>
              <a:t>(System On a Chip)</a:t>
            </a:r>
            <a:endParaRPr lang="en-US" sz="4400" b="1" dirty="0">
              <a:solidFill>
                <a:srgbClr val="7BCF27"/>
              </a:solidFill>
            </a:endParaRPr>
          </a:p>
        </p:txBody>
      </p:sp>
      <p:pic>
        <p:nvPicPr>
          <p:cNvPr id="1026" name="Picture 2" descr="C:\Users\goldsten\Desktop\500px-ARMSoCBlockDiagram.sv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67376" y="535616"/>
            <a:ext cx="3476624"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oldsten\Desktop\raspi_CPU_GPU-625x35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2249" y="531086"/>
            <a:ext cx="4156075" cy="2340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9588" y="3893642"/>
            <a:ext cx="4953000" cy="2964358"/>
          </a:xfrm>
          <a:prstGeom prst="rect">
            <a:avLst/>
          </a:prstGeom>
          <a:noFill/>
        </p:spPr>
        <p:txBody>
          <a:bodyPr wrap="square" rtlCol="0">
            <a:normAutofit/>
          </a:bodyPr>
          <a:lstStyle/>
          <a:p>
            <a:pPr>
              <a:spcBef>
                <a:spcPts val="100"/>
              </a:spcBef>
            </a:pPr>
            <a:r>
              <a:rPr lang="en-US" sz="2000" dirty="0">
                <a:solidFill>
                  <a:prstClr val="white"/>
                </a:solidFill>
              </a:rPr>
              <a:t>RISC stands for Reduced Instruction Set Computing.  As compared to CISC (Complex..) It is more efficient. A 1GHz RISC is much more capable than a 1GHz INTEL Pentium</a:t>
            </a:r>
          </a:p>
          <a:p>
            <a:pPr>
              <a:spcBef>
                <a:spcPts val="100"/>
              </a:spcBef>
            </a:pPr>
            <a:endParaRPr lang="en-US" sz="2000" dirty="0">
              <a:solidFill>
                <a:prstClr val="white"/>
              </a:solidFill>
            </a:endParaRPr>
          </a:p>
          <a:p>
            <a:pPr>
              <a:spcBef>
                <a:spcPts val="100"/>
              </a:spcBef>
            </a:pPr>
            <a:r>
              <a:rPr lang="en-US" sz="2000" dirty="0">
                <a:solidFill>
                  <a:prstClr val="white"/>
                </a:solidFill>
              </a:rPr>
              <a:t>This is why when you look at ARM processors like the ARM Cortex-A53 in the current Pi 3 you cannot compare apples to apples with speed, and RAM.</a:t>
            </a:r>
          </a:p>
          <a:p>
            <a:pPr>
              <a:spcBef>
                <a:spcPts val="100"/>
              </a:spcBef>
            </a:pPr>
            <a:endParaRPr lang="en-US" sz="2000" dirty="0">
              <a:solidFill>
                <a:prstClr val="white"/>
              </a:solidFill>
            </a:endParaRPr>
          </a:p>
          <a:p>
            <a:pPr>
              <a:spcBef>
                <a:spcPts val="100"/>
              </a:spcBef>
            </a:pPr>
            <a:endParaRPr lang="en-US" sz="2000" dirty="0">
              <a:solidFill>
                <a:prstClr val="white"/>
              </a:solidFill>
            </a:endParaRPr>
          </a:p>
          <a:p>
            <a:endParaRPr lang="en-US" sz="2400" dirty="0">
              <a:solidFill>
                <a:prstClr val="black"/>
              </a:solidFill>
            </a:endParaRPr>
          </a:p>
        </p:txBody>
      </p:sp>
      <p:sp>
        <p:nvSpPr>
          <p:cNvPr id="5" name="TextBox 4"/>
          <p:cNvSpPr txBox="1"/>
          <p:nvPr/>
        </p:nvSpPr>
        <p:spPr>
          <a:xfrm>
            <a:off x="399588" y="1524000"/>
            <a:ext cx="4648200" cy="2369641"/>
          </a:xfrm>
          <a:prstGeom prst="rect">
            <a:avLst/>
          </a:prstGeom>
          <a:noFill/>
        </p:spPr>
        <p:txBody>
          <a:bodyPr wrap="square" rtlCol="0" anchor="b">
            <a:normAutofit/>
          </a:bodyPr>
          <a:lstStyle/>
          <a:p>
            <a:r>
              <a:rPr lang="en-US" sz="4400" b="1" dirty="0">
                <a:solidFill>
                  <a:srgbClr val="7BCF27"/>
                </a:solidFill>
              </a:rPr>
              <a:t>RISC </a:t>
            </a:r>
            <a:r>
              <a:rPr lang="en-US" sz="4400" b="1" dirty="0" err="1">
                <a:solidFill>
                  <a:srgbClr val="7BCF27"/>
                </a:solidFill>
              </a:rPr>
              <a:t>vs</a:t>
            </a:r>
            <a:r>
              <a:rPr lang="en-US" sz="4400" b="1" dirty="0">
                <a:solidFill>
                  <a:srgbClr val="7BCF27"/>
                </a:solidFill>
              </a:rPr>
              <a:t> CISC</a:t>
            </a:r>
          </a:p>
        </p:txBody>
      </p:sp>
      <p:pic>
        <p:nvPicPr>
          <p:cNvPr id="2050" name="Picture 2" descr="C:\Users\goldsten\Desktop\476px-ARM_logo.sv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9588" y="1188244"/>
            <a:ext cx="2266950" cy="6715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oldsten\Desktop\Intel-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838" y="1042987"/>
            <a:ext cx="1428750" cy="962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304800"/>
            <a:ext cx="3200400" cy="2031325"/>
          </a:xfrm>
          <a:prstGeom prst="rect">
            <a:avLst/>
          </a:prstGeom>
          <a:noFill/>
        </p:spPr>
        <p:txBody>
          <a:bodyPr wrap="square" rtlCol="0">
            <a:spAutoFit/>
          </a:bodyPr>
          <a:lstStyle/>
          <a:p>
            <a:r>
              <a:rPr lang="en-US" dirty="0"/>
              <a:t>Some RISC-based Products:</a:t>
            </a:r>
          </a:p>
          <a:p>
            <a:endParaRPr lang="en-US" dirty="0"/>
          </a:p>
          <a:p>
            <a:r>
              <a:rPr lang="en-US" dirty="0"/>
              <a:t>iPhone</a:t>
            </a:r>
          </a:p>
          <a:p>
            <a:r>
              <a:rPr lang="en-US" dirty="0"/>
              <a:t>Android Phones</a:t>
            </a:r>
          </a:p>
          <a:p>
            <a:r>
              <a:rPr lang="en-US" dirty="0"/>
              <a:t>Raspberry Pi</a:t>
            </a:r>
          </a:p>
          <a:p>
            <a:r>
              <a:rPr lang="en-US" dirty="0"/>
              <a:t>PlayStation 3 CELL Processor</a:t>
            </a:r>
          </a:p>
          <a:p>
            <a:r>
              <a:rPr lang="en-US" dirty="0"/>
              <a:t>PowerPC</a:t>
            </a:r>
          </a:p>
        </p:txBody>
      </p:sp>
    </p:spTree>
    <p:extLst>
      <p:ext uri="{BB962C8B-B14F-4D97-AF65-F5344CB8AC3E}">
        <p14:creationId xmlns:p14="http://schemas.microsoft.com/office/powerpoint/2010/main" val="3885981271"/>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History</a:t>
            </a:r>
            <a:endParaRPr lang="en-US" sz="3200" dirty="0">
              <a:solidFill>
                <a:prstClr val="white"/>
              </a:solidFill>
            </a:endParaRPr>
          </a:p>
        </p:txBody>
      </p:sp>
      <p:sp>
        <p:nvSpPr>
          <p:cNvPr id="3" name="TextBox 2"/>
          <p:cNvSpPr txBox="1"/>
          <p:nvPr/>
        </p:nvSpPr>
        <p:spPr>
          <a:xfrm>
            <a:off x="1523999" y="685800"/>
            <a:ext cx="7391401" cy="1349828"/>
          </a:xfrm>
          <a:prstGeom prst="rect">
            <a:avLst/>
          </a:prstGeom>
          <a:noFill/>
        </p:spPr>
        <p:txBody>
          <a:bodyPr wrap="square" rtlCol="0">
            <a:normAutofit fontScale="92500" lnSpcReduction="10000"/>
          </a:bodyPr>
          <a:lstStyle/>
          <a:p>
            <a:r>
              <a:rPr lang="en-US" sz="2800" b="1" dirty="0">
                <a:solidFill>
                  <a:prstClr val="black">
                    <a:lumMod val="50000"/>
                    <a:lumOff val="50000"/>
                  </a:prstClr>
                </a:solidFill>
              </a:rPr>
              <a:t>Released to the public in February 2012</a:t>
            </a:r>
          </a:p>
          <a:p>
            <a:r>
              <a:rPr lang="en-US" sz="2800" b="1" dirty="0">
                <a:solidFill>
                  <a:prstClr val="black">
                    <a:lumMod val="50000"/>
                    <a:lumOff val="50000"/>
                  </a:prstClr>
                </a:solidFill>
              </a:rPr>
              <a:t>Main goals were accessibility and education</a:t>
            </a:r>
            <a:endParaRPr lang="en-US" sz="2200" dirty="0">
              <a:solidFill>
                <a:srgbClr val="2C99FC"/>
              </a:solidFill>
            </a:endParaRPr>
          </a:p>
          <a:p>
            <a:endParaRPr lang="en-US" sz="1900" dirty="0">
              <a:solidFill>
                <a:srgbClr val="2C99FC"/>
              </a:solidFill>
            </a:endParaRPr>
          </a:p>
          <a:p>
            <a:r>
              <a:rPr lang="en-US" dirty="0">
                <a:solidFill>
                  <a:prstClr val="black"/>
                </a:solidFill>
              </a:rPr>
              <a:t>Much like the BBC MICRO computer from ACORN in Britain in the Eighties</a:t>
            </a:r>
          </a:p>
        </p:txBody>
      </p:sp>
      <p:grpSp>
        <p:nvGrpSpPr>
          <p:cNvPr id="4" name="Group 3"/>
          <p:cNvGrpSpPr/>
          <p:nvPr/>
        </p:nvGrpSpPr>
        <p:grpSpPr>
          <a:xfrm>
            <a:off x="6596743" y="2743200"/>
            <a:ext cx="2318658" cy="2698029"/>
            <a:chOff x="6740294" y="2542592"/>
            <a:chExt cx="2318658" cy="2432573"/>
          </a:xfrm>
        </p:grpSpPr>
        <p:sp>
          <p:nvSpPr>
            <p:cNvPr id="15" name="Rectangle 14"/>
            <p:cNvSpPr/>
            <p:nvPr/>
          </p:nvSpPr>
          <p:spPr>
            <a:xfrm>
              <a:off x="6740294" y="2542592"/>
              <a:ext cx="2318658" cy="2301552"/>
            </a:xfrm>
            <a:prstGeom prst="rect">
              <a:avLst/>
            </a:prstGeom>
            <a:solidFill>
              <a:schemeClr val="bg1">
                <a:lumMod val="95000"/>
              </a:schemeClr>
            </a:solidFill>
            <a:ln w="25400" cmpd="thinThick">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816494" y="2542592"/>
              <a:ext cx="2166258" cy="2432573"/>
            </a:xfrm>
            <a:prstGeom prst="rect">
              <a:avLst/>
            </a:prstGeom>
            <a:noFill/>
          </p:spPr>
          <p:txBody>
            <a:bodyPr wrap="square" rtlCol="0" anchor="t">
              <a:noAutofit/>
            </a:bodyPr>
            <a:lstStyle/>
            <a:p>
              <a:r>
                <a:rPr lang="en-US" sz="2000" dirty="0">
                  <a:solidFill>
                    <a:prstClr val="black">
                      <a:lumMod val="65000"/>
                      <a:lumOff val="35000"/>
                    </a:prstClr>
                  </a:solidFill>
                </a:rPr>
                <a:t>Insanely popular at first. Supply was tight.</a:t>
              </a:r>
            </a:p>
            <a:p>
              <a:endParaRPr lang="en-US" sz="2000" dirty="0">
                <a:solidFill>
                  <a:prstClr val="black">
                    <a:lumMod val="65000"/>
                    <a:lumOff val="35000"/>
                  </a:prstClr>
                </a:solidFill>
              </a:endParaRPr>
            </a:p>
            <a:p>
              <a:r>
                <a:rPr lang="en-US" sz="2000" dirty="0">
                  <a:solidFill>
                    <a:prstClr val="black">
                      <a:lumMod val="65000"/>
                      <a:lumOff val="35000"/>
                    </a:prstClr>
                  </a:solidFill>
                </a:rPr>
                <a:t>There have been several major revisions since release.</a:t>
              </a:r>
            </a:p>
          </p:txBody>
        </p:sp>
      </p:grpSp>
      <p:pic>
        <p:nvPicPr>
          <p:cNvPr id="3075" name="Picture 3" descr="C:\Users\goldsten\Desktop\original.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71600" y="2035628"/>
            <a:ext cx="4903788" cy="3489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5181600"/>
            <a:ext cx="3810000" cy="369332"/>
          </a:xfrm>
          <a:prstGeom prst="rect">
            <a:avLst/>
          </a:prstGeom>
          <a:noFill/>
        </p:spPr>
        <p:txBody>
          <a:bodyPr wrap="square" rtlCol="0">
            <a:spAutoFit/>
          </a:bodyPr>
          <a:lstStyle/>
          <a:p>
            <a:r>
              <a:rPr lang="en-US" dirty="0"/>
              <a:t>Original Pi Model B</a:t>
            </a:r>
          </a:p>
        </p:txBody>
      </p:sp>
    </p:spTree>
    <p:extLst>
      <p:ext uri="{BB962C8B-B14F-4D97-AF65-F5344CB8AC3E}">
        <p14:creationId xmlns:p14="http://schemas.microsoft.com/office/powerpoint/2010/main" val="115652438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Models : Original</a:t>
            </a:r>
            <a:endParaRPr lang="en-US" sz="3200" dirty="0">
              <a:solidFill>
                <a:prstClr val="white"/>
              </a:solidFill>
            </a:endParaRPr>
          </a:p>
        </p:txBody>
      </p:sp>
      <p:sp>
        <p:nvSpPr>
          <p:cNvPr id="3" name="TextBox 2"/>
          <p:cNvSpPr txBox="1"/>
          <p:nvPr/>
        </p:nvSpPr>
        <p:spPr>
          <a:xfrm>
            <a:off x="1523999" y="685800"/>
            <a:ext cx="4419601" cy="1349828"/>
          </a:xfrm>
          <a:prstGeom prst="rect">
            <a:avLst/>
          </a:prstGeom>
          <a:noFill/>
        </p:spPr>
        <p:txBody>
          <a:bodyPr wrap="square" rtlCol="0">
            <a:normAutofit/>
          </a:bodyPr>
          <a:lstStyle/>
          <a:p>
            <a:r>
              <a:rPr lang="en-US" sz="2800" b="1" dirty="0">
                <a:solidFill>
                  <a:prstClr val="black">
                    <a:lumMod val="50000"/>
                    <a:lumOff val="50000"/>
                  </a:prstClr>
                </a:solidFill>
              </a:rPr>
              <a:t>Raspberry Pi (1)</a:t>
            </a:r>
          </a:p>
          <a:p>
            <a:r>
              <a:rPr lang="en-US" sz="2800" b="1" dirty="0">
                <a:solidFill>
                  <a:prstClr val="black">
                    <a:lumMod val="50000"/>
                    <a:lumOff val="50000"/>
                  </a:prstClr>
                </a:solidFill>
              </a:rPr>
              <a:t>Model A</a:t>
            </a:r>
            <a:endParaRPr lang="en-US" dirty="0">
              <a:solidFill>
                <a:prstClr val="black"/>
              </a:solidFill>
            </a:endParaRPr>
          </a:p>
        </p:txBody>
      </p:sp>
      <p:sp>
        <p:nvSpPr>
          <p:cNvPr id="5" name="TextBox 4"/>
          <p:cNvSpPr txBox="1"/>
          <p:nvPr/>
        </p:nvSpPr>
        <p:spPr>
          <a:xfrm>
            <a:off x="1752600" y="5181600"/>
            <a:ext cx="3810000" cy="1200329"/>
          </a:xfrm>
          <a:prstGeom prst="rect">
            <a:avLst/>
          </a:prstGeom>
          <a:noFill/>
        </p:spPr>
        <p:txBody>
          <a:bodyPr wrap="square" rtlCol="0">
            <a:spAutoFit/>
          </a:bodyPr>
          <a:lstStyle/>
          <a:p>
            <a:r>
              <a:rPr lang="en-US" dirty="0"/>
              <a:t>Original Pi Model A</a:t>
            </a:r>
          </a:p>
          <a:p>
            <a:endParaRPr lang="en-US" dirty="0"/>
          </a:p>
          <a:p>
            <a:r>
              <a:rPr lang="en-US" dirty="0"/>
              <a:t>Others:     -Newer Model A</a:t>
            </a:r>
          </a:p>
          <a:p>
            <a:r>
              <a:rPr lang="en-US" dirty="0"/>
              <a:t>	 -Compute Board</a:t>
            </a:r>
          </a:p>
        </p:txBody>
      </p:sp>
      <p:pic>
        <p:nvPicPr>
          <p:cNvPr id="4098" name="Picture 2" descr="C:\Users\goldsten\Desktop\Raspberry_Pi_-_Model_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3999" y="1730046"/>
            <a:ext cx="3429001" cy="3429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381000"/>
            <a:ext cx="2133600" cy="2308324"/>
          </a:xfrm>
          <a:prstGeom prst="rect">
            <a:avLst/>
          </a:prstGeom>
          <a:noFill/>
        </p:spPr>
        <p:txBody>
          <a:bodyPr wrap="square" rtlCol="0">
            <a:spAutoFit/>
          </a:bodyPr>
          <a:lstStyle/>
          <a:p>
            <a:r>
              <a:rPr lang="en-US" dirty="0"/>
              <a:t>700 MHz Single Core</a:t>
            </a:r>
          </a:p>
          <a:p>
            <a:r>
              <a:rPr lang="en-US" dirty="0"/>
              <a:t>256 M RAM</a:t>
            </a:r>
          </a:p>
          <a:p>
            <a:r>
              <a:rPr lang="en-US" dirty="0"/>
              <a:t>1 USB Port</a:t>
            </a:r>
          </a:p>
          <a:p>
            <a:r>
              <a:rPr lang="en-US" dirty="0"/>
              <a:t>NO Ethernet</a:t>
            </a:r>
          </a:p>
          <a:p>
            <a:r>
              <a:rPr lang="en-US" dirty="0"/>
              <a:t>HDMI</a:t>
            </a:r>
          </a:p>
          <a:p>
            <a:r>
              <a:rPr lang="en-US" dirty="0"/>
              <a:t>Composite</a:t>
            </a:r>
          </a:p>
          <a:p>
            <a:r>
              <a:rPr lang="en-US" dirty="0"/>
              <a:t>Analog Audio</a:t>
            </a:r>
          </a:p>
          <a:p>
            <a:r>
              <a:rPr lang="en-US" dirty="0"/>
              <a:t>SD Card (Full)</a:t>
            </a:r>
          </a:p>
        </p:txBody>
      </p:sp>
      <p:pic>
        <p:nvPicPr>
          <p:cNvPr id="4099" name="Picture 3" descr="C:\Users\goldsten\Desktop\Raspberry_Pi_1A.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82489"/>
            <a:ext cx="4154156" cy="28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2453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1987</Words>
  <Application>Microsoft Macintosh PowerPoint</Application>
  <PresentationFormat>On-screen Show (4:3)</PresentationFormat>
  <Paragraphs>351</Paragraphs>
  <Slides>37</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Georgia</vt:lpstr>
      <vt:lpstr>Introducing PowerPoint 2010</vt:lpstr>
      <vt:lpstr>An introduction to Raspberry Pi</vt:lpstr>
      <vt:lpstr>Audience Poll</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2016-10-13T17:27:02Z</dcterms:created>
  <dcterms:modified xsi:type="dcterms:W3CDTF">2021-09-14T14:44:37Z</dcterms:modified>
</cp:coreProperties>
</file>