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71" r:id="rId4"/>
    <p:sldId id="262" r:id="rId5"/>
    <p:sldId id="272" r:id="rId6"/>
    <p:sldId id="264" r:id="rId7"/>
    <p:sldId id="263" r:id="rId8"/>
    <p:sldId id="275" r:id="rId9"/>
    <p:sldId id="267" r:id="rId10"/>
    <p:sldId id="276" r:id="rId11"/>
    <p:sldId id="278" r:id="rId12"/>
    <p:sldId id="277" r:id="rId13"/>
    <p:sldId id="269" r:id="rId14"/>
    <p:sldId id="268" r:id="rId15"/>
    <p:sldId id="260" r:id="rId16"/>
    <p:sldId id="286" r:id="rId17"/>
    <p:sldId id="261" r:id="rId18"/>
    <p:sldId id="270" r:id="rId19"/>
    <p:sldId id="279" r:id="rId20"/>
    <p:sldId id="287" r:id="rId21"/>
    <p:sldId id="288" r:id="rId22"/>
    <p:sldId id="289" r:id="rId23"/>
    <p:sldId id="280" r:id="rId24"/>
    <p:sldId id="293" r:id="rId25"/>
    <p:sldId id="294" r:id="rId26"/>
    <p:sldId id="290" r:id="rId27"/>
    <p:sldId id="291" r:id="rId28"/>
    <p:sldId id="283" r:id="rId29"/>
    <p:sldId id="285" r:id="rId30"/>
    <p:sldId id="284" r:id="rId31"/>
    <p:sldId id="292" r:id="rId32"/>
    <p:sldId id="281"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24F473-E92F-4EC1-BC12-B281F0BCE79D}"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FC179-0F67-4456-9FCE-ACEBC0F44FFD}" type="slidenum">
              <a:rPr lang="en-US" smtClean="0"/>
              <a:t>‹#›</a:t>
            </a:fld>
            <a:endParaRPr lang="en-US"/>
          </a:p>
        </p:txBody>
      </p:sp>
      <p:sp>
        <p:nvSpPr>
          <p:cNvPr id="7" name="hlSlideMaster.Title SlideHeader" descr="  ">
            <a:extLst>
              <a:ext uri="{FF2B5EF4-FFF2-40B4-BE49-F238E27FC236}">
                <a16:creationId xmlns="" xmlns:a16="http://schemas.microsoft.com/office/drawing/2014/main" id="{6774D14D-BBBC-446B-A483-A4E557875566}"/>
              </a:ext>
            </a:extLst>
          </p:cNvPr>
          <p:cNvSpPr txBox="1"/>
          <p:nvPr userDrawn="1"/>
        </p:nvSpPr>
        <p:spPr>
          <a:xfrm>
            <a:off x="0" y="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
        <p:nvSpPr>
          <p:cNvPr id="8" name="flSlideMaster.Title SlideFooter" descr="  ">
            <a:extLst>
              <a:ext uri="{FF2B5EF4-FFF2-40B4-BE49-F238E27FC236}">
                <a16:creationId xmlns="" xmlns:a16="http://schemas.microsoft.com/office/drawing/2014/main" id="{99C33C7F-E94D-4667-90E1-648977B9CA11}"/>
              </a:ext>
            </a:extLst>
          </p:cNvPr>
          <p:cNvSpPr txBox="1"/>
          <p:nvPr userDrawn="1"/>
        </p:nvSpPr>
        <p:spPr>
          <a:xfrm>
            <a:off x="0" y="653796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6506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F473-E92F-4EC1-BC12-B281F0BCE79D}"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FC179-0F67-4456-9FCE-ACEBC0F44FFD}" type="slidenum">
              <a:rPr lang="en-US" smtClean="0"/>
              <a:t>‹#›</a:t>
            </a:fld>
            <a:endParaRPr lang="en-US"/>
          </a:p>
        </p:txBody>
      </p:sp>
      <p:sp>
        <p:nvSpPr>
          <p:cNvPr id="7" name="hlSlideMaster.Title and Vertical TextHeader" descr="  ">
            <a:extLst>
              <a:ext uri="{FF2B5EF4-FFF2-40B4-BE49-F238E27FC236}">
                <a16:creationId xmlns="" xmlns:a16="http://schemas.microsoft.com/office/drawing/2014/main" id="{DEBEA56B-12EB-40DB-A187-54D0CC600F23}"/>
              </a:ext>
            </a:extLst>
          </p:cNvPr>
          <p:cNvSpPr txBox="1"/>
          <p:nvPr userDrawn="1"/>
        </p:nvSpPr>
        <p:spPr>
          <a:xfrm>
            <a:off x="0" y="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
        <p:nvSpPr>
          <p:cNvPr id="8" name="flSlideMaster.Title and Vertical TextFooter" descr="  ">
            <a:extLst>
              <a:ext uri="{FF2B5EF4-FFF2-40B4-BE49-F238E27FC236}">
                <a16:creationId xmlns="" xmlns:a16="http://schemas.microsoft.com/office/drawing/2014/main" id="{AA4839F2-7DB8-4EB1-A5E6-82CF4FDB3E44}"/>
              </a:ext>
            </a:extLst>
          </p:cNvPr>
          <p:cNvSpPr txBox="1"/>
          <p:nvPr userDrawn="1"/>
        </p:nvSpPr>
        <p:spPr>
          <a:xfrm>
            <a:off x="0" y="653796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76826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F473-E92F-4EC1-BC12-B281F0BCE79D}"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FC179-0F67-4456-9FCE-ACEBC0F44FFD}" type="slidenum">
              <a:rPr lang="en-US" smtClean="0"/>
              <a:t>‹#›</a:t>
            </a:fld>
            <a:endParaRPr lang="en-US"/>
          </a:p>
        </p:txBody>
      </p:sp>
    </p:spTree>
    <p:extLst>
      <p:ext uri="{BB962C8B-B14F-4D97-AF65-F5344CB8AC3E}">
        <p14:creationId xmlns:p14="http://schemas.microsoft.com/office/powerpoint/2010/main" val="177712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4F473-E92F-4EC1-BC12-B281F0BCE79D}"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FC179-0F67-4456-9FCE-ACEBC0F44FFD}" type="slidenum">
              <a:rPr lang="en-US" smtClean="0"/>
              <a:t>‹#›</a:t>
            </a:fld>
            <a:endParaRPr lang="en-US"/>
          </a:p>
        </p:txBody>
      </p:sp>
      <p:sp>
        <p:nvSpPr>
          <p:cNvPr id="7" name="hlSlideMaster.Title and ContentHeader" descr="  ">
            <a:extLst>
              <a:ext uri="{FF2B5EF4-FFF2-40B4-BE49-F238E27FC236}">
                <a16:creationId xmlns="" xmlns:a16="http://schemas.microsoft.com/office/drawing/2014/main" id="{12FD3A15-9168-481C-9EE4-0D7B0081A62E}"/>
              </a:ext>
            </a:extLst>
          </p:cNvPr>
          <p:cNvSpPr txBox="1"/>
          <p:nvPr userDrawn="1"/>
        </p:nvSpPr>
        <p:spPr>
          <a:xfrm>
            <a:off x="0" y="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
        <p:nvSpPr>
          <p:cNvPr id="8" name="flSlideMaster.Title and ContentFooter" descr="  ">
            <a:extLst>
              <a:ext uri="{FF2B5EF4-FFF2-40B4-BE49-F238E27FC236}">
                <a16:creationId xmlns="" xmlns:a16="http://schemas.microsoft.com/office/drawing/2014/main" id="{72C7CE30-BC23-4CAF-866D-2B08F7285529}"/>
              </a:ext>
            </a:extLst>
          </p:cNvPr>
          <p:cNvSpPr txBox="1"/>
          <p:nvPr userDrawn="1"/>
        </p:nvSpPr>
        <p:spPr>
          <a:xfrm>
            <a:off x="0" y="653796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82698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24F473-E92F-4EC1-BC12-B281F0BCE79D}"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FC179-0F67-4456-9FCE-ACEBC0F44FFD}" type="slidenum">
              <a:rPr lang="en-US" smtClean="0"/>
              <a:t>‹#›</a:t>
            </a:fld>
            <a:endParaRPr lang="en-US"/>
          </a:p>
        </p:txBody>
      </p:sp>
      <p:sp>
        <p:nvSpPr>
          <p:cNvPr id="7" name="hlSlideMaster.Section HeaderHeader" descr="  ">
            <a:extLst>
              <a:ext uri="{FF2B5EF4-FFF2-40B4-BE49-F238E27FC236}">
                <a16:creationId xmlns="" xmlns:a16="http://schemas.microsoft.com/office/drawing/2014/main" id="{6DB8EB07-D395-4367-9672-1F46CE0239CD}"/>
              </a:ext>
            </a:extLst>
          </p:cNvPr>
          <p:cNvSpPr txBox="1"/>
          <p:nvPr userDrawn="1"/>
        </p:nvSpPr>
        <p:spPr>
          <a:xfrm>
            <a:off x="0" y="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
        <p:nvSpPr>
          <p:cNvPr id="8" name="flSlideMaster.Section HeaderFooter" descr="  ">
            <a:extLst>
              <a:ext uri="{FF2B5EF4-FFF2-40B4-BE49-F238E27FC236}">
                <a16:creationId xmlns="" xmlns:a16="http://schemas.microsoft.com/office/drawing/2014/main" id="{1AD527AC-F045-4735-BBAB-D41122E59DB3}"/>
              </a:ext>
            </a:extLst>
          </p:cNvPr>
          <p:cNvSpPr txBox="1"/>
          <p:nvPr userDrawn="1"/>
        </p:nvSpPr>
        <p:spPr>
          <a:xfrm>
            <a:off x="0" y="653796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86719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24F473-E92F-4EC1-BC12-B281F0BCE79D}"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FC179-0F67-4456-9FCE-ACEBC0F44FFD}" type="slidenum">
              <a:rPr lang="en-US" smtClean="0"/>
              <a:t>‹#›</a:t>
            </a:fld>
            <a:endParaRPr lang="en-US"/>
          </a:p>
        </p:txBody>
      </p:sp>
      <p:sp>
        <p:nvSpPr>
          <p:cNvPr id="8" name="hlSlideMaster.Two ContentHeader" descr="  ">
            <a:extLst>
              <a:ext uri="{FF2B5EF4-FFF2-40B4-BE49-F238E27FC236}">
                <a16:creationId xmlns="" xmlns:a16="http://schemas.microsoft.com/office/drawing/2014/main" id="{9818661B-9038-4017-849C-259AD1822D54}"/>
              </a:ext>
            </a:extLst>
          </p:cNvPr>
          <p:cNvSpPr txBox="1"/>
          <p:nvPr userDrawn="1"/>
        </p:nvSpPr>
        <p:spPr>
          <a:xfrm>
            <a:off x="0" y="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
        <p:nvSpPr>
          <p:cNvPr id="9" name="flSlideMaster.Two ContentFooter" descr="  ">
            <a:extLst>
              <a:ext uri="{FF2B5EF4-FFF2-40B4-BE49-F238E27FC236}">
                <a16:creationId xmlns="" xmlns:a16="http://schemas.microsoft.com/office/drawing/2014/main" id="{B86BB9BE-820C-4711-B44E-19309DF8E5A6}"/>
              </a:ext>
            </a:extLst>
          </p:cNvPr>
          <p:cNvSpPr txBox="1"/>
          <p:nvPr userDrawn="1"/>
        </p:nvSpPr>
        <p:spPr>
          <a:xfrm>
            <a:off x="0" y="653796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91291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24F473-E92F-4EC1-BC12-B281F0BCE79D}" type="datetimeFigureOut">
              <a:rPr lang="en-US" smtClean="0"/>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FC179-0F67-4456-9FCE-ACEBC0F44FFD}" type="slidenum">
              <a:rPr lang="en-US" smtClean="0"/>
              <a:t>‹#›</a:t>
            </a:fld>
            <a:endParaRPr lang="en-US"/>
          </a:p>
        </p:txBody>
      </p:sp>
      <p:sp>
        <p:nvSpPr>
          <p:cNvPr id="10" name="hlSlideMaster.ComparisonHeader" descr="  ">
            <a:extLst>
              <a:ext uri="{FF2B5EF4-FFF2-40B4-BE49-F238E27FC236}">
                <a16:creationId xmlns="" xmlns:a16="http://schemas.microsoft.com/office/drawing/2014/main" id="{5D4F2E3C-D49D-47A4-A3B0-312BBF8EB8E6}"/>
              </a:ext>
            </a:extLst>
          </p:cNvPr>
          <p:cNvSpPr txBox="1"/>
          <p:nvPr userDrawn="1"/>
        </p:nvSpPr>
        <p:spPr>
          <a:xfrm>
            <a:off x="0" y="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
        <p:nvSpPr>
          <p:cNvPr id="11" name="flSlideMaster.ComparisonFooter" descr="  ">
            <a:extLst>
              <a:ext uri="{FF2B5EF4-FFF2-40B4-BE49-F238E27FC236}">
                <a16:creationId xmlns="" xmlns:a16="http://schemas.microsoft.com/office/drawing/2014/main" id="{5B558619-66DA-43B9-BE6A-C86060E16155}"/>
              </a:ext>
            </a:extLst>
          </p:cNvPr>
          <p:cNvSpPr txBox="1"/>
          <p:nvPr userDrawn="1"/>
        </p:nvSpPr>
        <p:spPr>
          <a:xfrm>
            <a:off x="0" y="653796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99454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24F473-E92F-4EC1-BC12-B281F0BCE79D}" type="datetimeFigureOut">
              <a:rPr lang="en-US" smtClean="0"/>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FC179-0F67-4456-9FCE-ACEBC0F44FFD}" type="slidenum">
              <a:rPr lang="en-US" smtClean="0"/>
              <a:t>‹#›</a:t>
            </a:fld>
            <a:endParaRPr lang="en-US"/>
          </a:p>
        </p:txBody>
      </p:sp>
      <p:sp>
        <p:nvSpPr>
          <p:cNvPr id="6" name="hlSlideMaster.Title OnlyHeader" descr="  ">
            <a:extLst>
              <a:ext uri="{FF2B5EF4-FFF2-40B4-BE49-F238E27FC236}">
                <a16:creationId xmlns="" xmlns:a16="http://schemas.microsoft.com/office/drawing/2014/main" id="{96F1BFA9-D675-4322-A45C-8790DE56EFCB}"/>
              </a:ext>
            </a:extLst>
          </p:cNvPr>
          <p:cNvSpPr txBox="1"/>
          <p:nvPr userDrawn="1"/>
        </p:nvSpPr>
        <p:spPr>
          <a:xfrm>
            <a:off x="0" y="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
        <p:nvSpPr>
          <p:cNvPr id="7" name="flSlideMaster.Title OnlyFooter" descr="  ">
            <a:extLst>
              <a:ext uri="{FF2B5EF4-FFF2-40B4-BE49-F238E27FC236}">
                <a16:creationId xmlns="" xmlns:a16="http://schemas.microsoft.com/office/drawing/2014/main" id="{721DC755-9E70-43FD-858A-3EF05574EFF7}"/>
              </a:ext>
            </a:extLst>
          </p:cNvPr>
          <p:cNvSpPr txBox="1"/>
          <p:nvPr userDrawn="1"/>
        </p:nvSpPr>
        <p:spPr>
          <a:xfrm>
            <a:off x="0" y="653796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965816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4F473-E92F-4EC1-BC12-B281F0BCE79D}" type="datetimeFigureOut">
              <a:rPr lang="en-US" smtClean="0"/>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FC179-0F67-4456-9FCE-ACEBC0F44FFD}" type="slidenum">
              <a:rPr lang="en-US" smtClean="0"/>
              <a:t>‹#›</a:t>
            </a:fld>
            <a:endParaRPr lang="en-US"/>
          </a:p>
        </p:txBody>
      </p:sp>
      <p:sp>
        <p:nvSpPr>
          <p:cNvPr id="5" name="hlSlideMaster.BlankHeader" descr="  ">
            <a:extLst>
              <a:ext uri="{FF2B5EF4-FFF2-40B4-BE49-F238E27FC236}">
                <a16:creationId xmlns="" xmlns:a16="http://schemas.microsoft.com/office/drawing/2014/main" id="{C6274F31-90CE-4373-8481-D0D6992555B7}"/>
              </a:ext>
            </a:extLst>
          </p:cNvPr>
          <p:cNvSpPr txBox="1"/>
          <p:nvPr userDrawn="1"/>
        </p:nvSpPr>
        <p:spPr>
          <a:xfrm>
            <a:off x="0" y="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
        <p:nvSpPr>
          <p:cNvPr id="6" name="flSlideMaster.BlankFooter" descr="  ">
            <a:extLst>
              <a:ext uri="{FF2B5EF4-FFF2-40B4-BE49-F238E27FC236}">
                <a16:creationId xmlns="" xmlns:a16="http://schemas.microsoft.com/office/drawing/2014/main" id="{11021ADD-EBF4-4C64-92C9-B01A5A88F029}"/>
              </a:ext>
            </a:extLst>
          </p:cNvPr>
          <p:cNvSpPr txBox="1"/>
          <p:nvPr userDrawn="1"/>
        </p:nvSpPr>
        <p:spPr>
          <a:xfrm>
            <a:off x="0" y="653796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93544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24F473-E92F-4EC1-BC12-B281F0BCE79D}"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FC179-0F67-4456-9FCE-ACEBC0F44FFD}" type="slidenum">
              <a:rPr lang="en-US" smtClean="0"/>
              <a:t>‹#›</a:t>
            </a:fld>
            <a:endParaRPr lang="en-US"/>
          </a:p>
        </p:txBody>
      </p:sp>
      <p:sp>
        <p:nvSpPr>
          <p:cNvPr id="8" name="hlSlideMaster.Content with CaptionHeader" descr="  ">
            <a:extLst>
              <a:ext uri="{FF2B5EF4-FFF2-40B4-BE49-F238E27FC236}">
                <a16:creationId xmlns="" xmlns:a16="http://schemas.microsoft.com/office/drawing/2014/main" id="{BC1001DD-1E7F-4701-92B0-C2A35173828C}"/>
              </a:ext>
            </a:extLst>
          </p:cNvPr>
          <p:cNvSpPr txBox="1"/>
          <p:nvPr userDrawn="1"/>
        </p:nvSpPr>
        <p:spPr>
          <a:xfrm>
            <a:off x="0" y="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
        <p:nvSpPr>
          <p:cNvPr id="9" name="flSlideMaster.Content with CaptionFooter" descr="  ">
            <a:extLst>
              <a:ext uri="{FF2B5EF4-FFF2-40B4-BE49-F238E27FC236}">
                <a16:creationId xmlns="" xmlns:a16="http://schemas.microsoft.com/office/drawing/2014/main" id="{990CAF7C-F886-41EA-B8A4-0770FBE7589C}"/>
              </a:ext>
            </a:extLst>
          </p:cNvPr>
          <p:cNvSpPr txBox="1"/>
          <p:nvPr userDrawn="1"/>
        </p:nvSpPr>
        <p:spPr>
          <a:xfrm>
            <a:off x="0" y="653796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59279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24F473-E92F-4EC1-BC12-B281F0BCE79D}"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FC179-0F67-4456-9FCE-ACEBC0F44FFD}" type="slidenum">
              <a:rPr lang="en-US" smtClean="0"/>
              <a:t>‹#›</a:t>
            </a:fld>
            <a:endParaRPr lang="en-US"/>
          </a:p>
        </p:txBody>
      </p:sp>
      <p:sp>
        <p:nvSpPr>
          <p:cNvPr id="8" name="hlSlideMaster.Picture with CaptionHeader" descr="  ">
            <a:extLst>
              <a:ext uri="{FF2B5EF4-FFF2-40B4-BE49-F238E27FC236}">
                <a16:creationId xmlns="" xmlns:a16="http://schemas.microsoft.com/office/drawing/2014/main" id="{CC1A4638-8245-4B5E-8623-A5458EE1D137}"/>
              </a:ext>
            </a:extLst>
          </p:cNvPr>
          <p:cNvSpPr txBox="1"/>
          <p:nvPr userDrawn="1"/>
        </p:nvSpPr>
        <p:spPr>
          <a:xfrm>
            <a:off x="0" y="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
        <p:nvSpPr>
          <p:cNvPr id="9" name="flSlideMaster.Picture with CaptionFooter" descr="  ">
            <a:extLst>
              <a:ext uri="{FF2B5EF4-FFF2-40B4-BE49-F238E27FC236}">
                <a16:creationId xmlns="" xmlns:a16="http://schemas.microsoft.com/office/drawing/2014/main" id="{142EFCA2-E327-4915-BCDE-6437E711052E}"/>
              </a:ext>
            </a:extLst>
          </p:cNvPr>
          <p:cNvSpPr txBox="1"/>
          <p:nvPr userDrawn="1"/>
        </p:nvSpPr>
        <p:spPr>
          <a:xfrm>
            <a:off x="0" y="6537960"/>
            <a:ext cx="9144000" cy="223138"/>
          </a:xfrm>
          <a:prstGeom prst="rect">
            <a:avLst/>
          </a:prstGeom>
          <a:noFill/>
        </p:spPr>
        <p:txBody>
          <a:bodyPr vert="horz" rtlCol="0">
            <a:spAutoFit/>
          </a:bodyPr>
          <a:lstStyle/>
          <a:p>
            <a:pPr algn="l"/>
            <a:r>
              <a:rPr lang="en-US" sz="850" b="0" i="0" u="none" baseline="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296234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4F473-E92F-4EC1-BC12-B281F0BCE79D}" type="datetimeFigureOut">
              <a:rPr lang="en-US" smtClean="0"/>
              <a:t>9/16/2022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FC179-0F67-4456-9FCE-ACEBC0F44FFD}" type="slidenum">
              <a:rPr lang="en-US" smtClean="0"/>
              <a:t>‹#›</a:t>
            </a:fld>
            <a:endParaRPr lang="en-US"/>
          </a:p>
        </p:txBody>
      </p:sp>
    </p:spTree>
    <p:extLst>
      <p:ext uri="{BB962C8B-B14F-4D97-AF65-F5344CB8AC3E}">
        <p14:creationId xmlns:p14="http://schemas.microsoft.com/office/powerpoint/2010/main" val="374618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ode-ventures.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hamprojects.info/"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allstarlink.org/portal/register.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hamvoip.org/" TargetMode="External"/><Relationship Id="rId7" Type="http://schemas.openxmlformats.org/officeDocument/2006/relationships/hyperlink" Target="https://www.amazon.com/dp/B0B87VMVRW" TargetMode="External"/><Relationship Id="rId2" Type="http://schemas.openxmlformats.org/officeDocument/2006/relationships/hyperlink" Target="https://www.allstarlink.org/" TargetMode="External"/><Relationship Id="rId1" Type="http://schemas.openxmlformats.org/officeDocument/2006/relationships/slideLayout" Target="../slideLayouts/slideLayout2.xml"/><Relationship Id="rId6" Type="http://schemas.openxmlformats.org/officeDocument/2006/relationships/hyperlink" Target="https://allstarsetup.com/" TargetMode="External"/><Relationship Id="rId5" Type="http://schemas.openxmlformats.org/officeDocument/2006/relationships/hyperlink" Target="https://hamprojects.info/" TargetMode="External"/><Relationship Id="rId4" Type="http://schemas.openxmlformats.org/officeDocument/2006/relationships/hyperlink" Target="https://www.node-ventures.com/buy-clearno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iki.allstarlink.org/wiki/ASLCorporate:Histo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a:t>
            </a:r>
            <a:r>
              <a:rPr lang="en-US" dirty="0" err="1" smtClean="0"/>
              <a:t>AllStar</a:t>
            </a:r>
            <a:endParaRPr lang="en-US" dirty="0"/>
          </a:p>
        </p:txBody>
      </p:sp>
      <p:sp>
        <p:nvSpPr>
          <p:cNvPr id="3" name="Subtitle 2"/>
          <p:cNvSpPr>
            <a:spLocks noGrp="1"/>
          </p:cNvSpPr>
          <p:nvPr>
            <p:ph type="subTitle" idx="1"/>
          </p:nvPr>
        </p:nvSpPr>
        <p:spPr>
          <a:xfrm>
            <a:off x="1371600" y="3886200"/>
            <a:ext cx="6400800" cy="1447800"/>
          </a:xfrm>
        </p:spPr>
        <p:txBody>
          <a:bodyPr/>
          <a:lstStyle/>
          <a:p>
            <a:r>
              <a:rPr lang="en-US" dirty="0">
                <a:solidFill>
                  <a:schemeClr val="tx1"/>
                </a:solidFill>
              </a:rPr>
              <a:t>Dave </a:t>
            </a:r>
            <a:r>
              <a:rPr lang="en-US" dirty="0" smtClean="0">
                <a:solidFill>
                  <a:schemeClr val="tx1"/>
                </a:solidFill>
              </a:rPr>
              <a:t>Schmidt AI6VX</a:t>
            </a:r>
            <a:endParaRPr lang="en-US" dirty="0">
              <a:solidFill>
                <a:schemeClr val="tx1"/>
              </a:solidFill>
            </a:endParaRPr>
          </a:p>
          <a:p>
            <a:r>
              <a:rPr lang="en-US" dirty="0">
                <a:solidFill>
                  <a:schemeClr val="tx1"/>
                </a:solidFill>
              </a:rPr>
              <a:t>Sept </a:t>
            </a:r>
            <a:r>
              <a:rPr lang="en-US" dirty="0" smtClean="0">
                <a:solidFill>
                  <a:schemeClr val="tx1"/>
                </a:solidFill>
              </a:rPr>
              <a:t>16, </a:t>
            </a:r>
            <a:r>
              <a:rPr lang="en-US" dirty="0">
                <a:solidFill>
                  <a:schemeClr val="tx1"/>
                </a:solidFill>
              </a:rPr>
              <a:t>2022</a:t>
            </a:r>
          </a:p>
        </p:txBody>
      </p:sp>
    </p:spTree>
    <p:extLst>
      <p:ext uri="{BB962C8B-B14F-4D97-AF65-F5344CB8AC3E}">
        <p14:creationId xmlns:p14="http://schemas.microsoft.com/office/powerpoint/2010/main" val="326775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639762"/>
          </a:xfrm>
        </p:spPr>
        <p:txBody>
          <a:bodyPr>
            <a:normAutofit/>
          </a:bodyPr>
          <a:lstStyle/>
          <a:p>
            <a:pPr algn="l"/>
            <a:r>
              <a:rPr lang="en-US" sz="3200" dirty="0" err="1" smtClean="0"/>
              <a:t>AllStar</a:t>
            </a:r>
            <a:r>
              <a:rPr lang="en-US" sz="3200" dirty="0" smtClean="0"/>
              <a:t> Nodes 26,000 Users, 25,000 Nodes</a:t>
            </a:r>
            <a:endParaRPr lang="en-US" sz="3200" dirty="0"/>
          </a:p>
        </p:txBody>
      </p:sp>
      <p:pic>
        <p:nvPicPr>
          <p:cNvPr id="4" name="Picture 3"/>
          <p:cNvPicPr>
            <a:picLocks noChangeAspect="1"/>
          </p:cNvPicPr>
          <p:nvPr/>
        </p:nvPicPr>
        <p:blipFill>
          <a:blip r:embed="rId2"/>
          <a:stretch>
            <a:fillRect/>
          </a:stretch>
        </p:blipFill>
        <p:spPr>
          <a:xfrm>
            <a:off x="609600" y="1058943"/>
            <a:ext cx="7772400" cy="5799057"/>
          </a:xfrm>
          <a:prstGeom prst="rect">
            <a:avLst/>
          </a:prstGeom>
        </p:spPr>
      </p:pic>
    </p:spTree>
    <p:extLst>
      <p:ext uri="{BB962C8B-B14F-4D97-AF65-F5344CB8AC3E}">
        <p14:creationId xmlns:p14="http://schemas.microsoft.com/office/powerpoint/2010/main" val="365030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639762"/>
          </a:xfrm>
        </p:spPr>
        <p:txBody>
          <a:bodyPr>
            <a:normAutofit/>
          </a:bodyPr>
          <a:lstStyle/>
          <a:p>
            <a:pPr algn="l"/>
            <a:r>
              <a:rPr lang="en-US" sz="3200" dirty="0" smtClean="0"/>
              <a:t>“Why Would I Care About </a:t>
            </a:r>
            <a:r>
              <a:rPr lang="en-US" sz="3200" dirty="0" err="1" smtClean="0"/>
              <a:t>AllStar</a:t>
            </a:r>
            <a:r>
              <a:rPr lang="en-US" sz="3200" dirty="0" smtClean="0"/>
              <a:t>?”</a:t>
            </a:r>
            <a:endParaRPr lang="en-US" sz="3200" dirty="0"/>
          </a:p>
        </p:txBody>
      </p:sp>
      <p:sp>
        <p:nvSpPr>
          <p:cNvPr id="3" name="Content Placeholder 2"/>
          <p:cNvSpPr>
            <a:spLocks noGrp="1"/>
          </p:cNvSpPr>
          <p:nvPr>
            <p:ph idx="1"/>
          </p:nvPr>
        </p:nvSpPr>
        <p:spPr>
          <a:xfrm>
            <a:off x="457200" y="1447800"/>
            <a:ext cx="8229600" cy="4678363"/>
          </a:xfrm>
        </p:spPr>
        <p:txBody>
          <a:bodyPr>
            <a:normAutofit/>
          </a:bodyPr>
          <a:lstStyle/>
          <a:p>
            <a:pPr marL="0" indent="0">
              <a:buNone/>
            </a:pPr>
            <a:r>
              <a:rPr lang="en-US" sz="2000" dirty="0" smtClean="0"/>
              <a:t>Use repeaters you cannot normally access</a:t>
            </a:r>
          </a:p>
          <a:p>
            <a:r>
              <a:rPr lang="en-US" sz="2000" dirty="0" smtClean="0"/>
              <a:t>In a bad location? (me in Ventura)  Want to talk to someone in another state or country?</a:t>
            </a:r>
          </a:p>
          <a:p>
            <a:endParaRPr lang="en-US" sz="2000" dirty="0"/>
          </a:p>
          <a:p>
            <a:pPr marL="0" indent="0">
              <a:buNone/>
            </a:pPr>
            <a:r>
              <a:rPr lang="en-US" sz="2000" dirty="0" smtClean="0"/>
              <a:t>Participate in nets or connect to hubs outside of your local repeaters</a:t>
            </a:r>
            <a:endParaRPr lang="en-US" sz="2000" dirty="0"/>
          </a:p>
          <a:p>
            <a:r>
              <a:rPr lang="en-US" sz="2000" dirty="0" err="1" smtClean="0"/>
              <a:t>BlindHams</a:t>
            </a:r>
            <a:r>
              <a:rPr lang="en-US" sz="2000" dirty="0" smtClean="0"/>
              <a:t>, Hawaiian Hub, East Coast Reflector, Philadelphia Hub</a:t>
            </a:r>
            <a:endParaRPr lang="en-US" sz="2000" dirty="0"/>
          </a:p>
          <a:p>
            <a:pPr marL="0" indent="0">
              <a:buNone/>
            </a:pPr>
            <a:endParaRPr lang="en-US" sz="2000" dirty="0" smtClean="0"/>
          </a:p>
          <a:p>
            <a:pPr marL="0" indent="0">
              <a:buNone/>
            </a:pPr>
            <a:r>
              <a:rPr lang="en-US" sz="2000" dirty="0" smtClean="0"/>
              <a:t>Keep in touch with your local repeater when away from home</a:t>
            </a:r>
            <a:endParaRPr lang="en-US" sz="2000" dirty="0"/>
          </a:p>
          <a:p>
            <a:r>
              <a:rPr lang="en-US" sz="2000" dirty="0" smtClean="0"/>
              <a:t>Just need an internet connection and it’s as if you’re home</a:t>
            </a:r>
            <a:endParaRPr lang="en-US" sz="2000" dirty="0"/>
          </a:p>
        </p:txBody>
      </p:sp>
    </p:spTree>
    <p:extLst>
      <p:ext uri="{BB962C8B-B14F-4D97-AF65-F5344CB8AC3E}">
        <p14:creationId xmlns:p14="http://schemas.microsoft.com/office/powerpoint/2010/main" val="1953947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639762"/>
          </a:xfrm>
        </p:spPr>
        <p:txBody>
          <a:bodyPr>
            <a:normAutofit/>
          </a:bodyPr>
          <a:lstStyle/>
          <a:p>
            <a:pPr algn="l"/>
            <a:r>
              <a:rPr lang="en-US" sz="3200" dirty="0" err="1" smtClean="0"/>
              <a:t>AllStar</a:t>
            </a:r>
            <a:r>
              <a:rPr lang="en-US" sz="3200" dirty="0" smtClean="0"/>
              <a:t> vs DMR?</a:t>
            </a:r>
            <a:endParaRPr lang="en-US" sz="3200" dirty="0"/>
          </a:p>
        </p:txBody>
      </p:sp>
      <p:sp>
        <p:nvSpPr>
          <p:cNvPr id="3" name="Content Placeholder 2"/>
          <p:cNvSpPr>
            <a:spLocks noGrp="1"/>
          </p:cNvSpPr>
          <p:nvPr>
            <p:ph idx="1"/>
          </p:nvPr>
        </p:nvSpPr>
        <p:spPr>
          <a:xfrm>
            <a:off x="457200" y="1447800"/>
            <a:ext cx="8229600" cy="4678363"/>
          </a:xfrm>
        </p:spPr>
        <p:txBody>
          <a:bodyPr>
            <a:normAutofit fontScale="92500" lnSpcReduction="20000"/>
          </a:bodyPr>
          <a:lstStyle/>
          <a:p>
            <a:pPr marL="0" indent="0">
              <a:buNone/>
            </a:pPr>
            <a:r>
              <a:rPr lang="en-US" sz="2000" dirty="0" smtClean="0"/>
              <a:t>Similarities</a:t>
            </a:r>
          </a:p>
          <a:p>
            <a:r>
              <a:rPr lang="en-US" sz="2000" dirty="0" smtClean="0"/>
              <a:t>Need to be connected to another source to be useful</a:t>
            </a:r>
          </a:p>
          <a:p>
            <a:r>
              <a:rPr lang="en-US" sz="2000" dirty="0" smtClean="0"/>
              <a:t>Allow you to talk over great distances</a:t>
            </a:r>
          </a:p>
          <a:p>
            <a:r>
              <a:rPr lang="en-US" sz="2000" dirty="0" smtClean="0"/>
              <a:t>Both have hotspots available – Self built and fully assembled.</a:t>
            </a:r>
          </a:p>
          <a:p>
            <a:endParaRPr lang="en-US" sz="2000" dirty="0" smtClean="0"/>
          </a:p>
          <a:p>
            <a:pPr marL="0" indent="0">
              <a:buNone/>
            </a:pPr>
            <a:r>
              <a:rPr lang="en-US" sz="2000" dirty="0" err="1" smtClean="0"/>
              <a:t>AllStar</a:t>
            </a:r>
            <a:r>
              <a:rPr lang="en-US" sz="2000" dirty="0" smtClean="0"/>
              <a:t> Pros</a:t>
            </a:r>
            <a:endParaRPr lang="en-US" sz="2000" dirty="0"/>
          </a:p>
          <a:p>
            <a:r>
              <a:rPr lang="en-US" sz="2000" dirty="0" smtClean="0"/>
              <a:t>Use radios you already have</a:t>
            </a:r>
          </a:p>
          <a:p>
            <a:r>
              <a:rPr lang="en-US" sz="2000" dirty="0"/>
              <a:t>A</a:t>
            </a:r>
            <a:r>
              <a:rPr lang="en-US" sz="2000" dirty="0" smtClean="0"/>
              <a:t>udio sounds better (it’s wide FM)</a:t>
            </a:r>
          </a:p>
          <a:p>
            <a:r>
              <a:rPr lang="en-US" sz="2000" dirty="0" smtClean="0"/>
              <a:t>Personal nodes/hotspots have less issues</a:t>
            </a:r>
          </a:p>
          <a:p>
            <a:r>
              <a:rPr lang="en-US" sz="2000" dirty="0" smtClean="0"/>
              <a:t>Possibly greater audience since it is analog FM at the repeater</a:t>
            </a:r>
          </a:p>
          <a:p>
            <a:endParaRPr lang="en-US" sz="2000" dirty="0"/>
          </a:p>
          <a:p>
            <a:pPr marL="0" indent="0">
              <a:buNone/>
            </a:pPr>
            <a:r>
              <a:rPr lang="en-US" sz="2000" dirty="0" smtClean="0"/>
              <a:t>DMR Pros</a:t>
            </a:r>
          </a:p>
          <a:p>
            <a:r>
              <a:rPr lang="en-US" sz="2000" dirty="0"/>
              <a:t>D</a:t>
            </a:r>
            <a:r>
              <a:rPr lang="en-US" sz="2000" dirty="0" smtClean="0"/>
              <a:t>esigned </a:t>
            </a:r>
            <a:r>
              <a:rPr lang="en-US" sz="2000" dirty="0"/>
              <a:t>to support groups </a:t>
            </a:r>
            <a:endParaRPr lang="en-US" sz="2000" dirty="0" smtClean="0"/>
          </a:p>
          <a:p>
            <a:r>
              <a:rPr lang="en-US" sz="2000" dirty="0" smtClean="0"/>
              <a:t>Communications </a:t>
            </a:r>
            <a:r>
              <a:rPr lang="en-US" sz="2000" dirty="0"/>
              <a:t>are more network and group-centric. </a:t>
            </a:r>
            <a:endParaRPr lang="en-US" sz="2000" dirty="0" smtClean="0"/>
          </a:p>
          <a:p>
            <a:r>
              <a:rPr lang="en-US" sz="2000" dirty="0" smtClean="0"/>
              <a:t>Switching </a:t>
            </a:r>
            <a:r>
              <a:rPr lang="en-US" sz="2000" dirty="0"/>
              <a:t>groups is simply changing your channel on the </a:t>
            </a:r>
            <a:r>
              <a:rPr lang="en-US" sz="2000" dirty="0" smtClean="0"/>
              <a:t>radio</a:t>
            </a:r>
          </a:p>
          <a:p>
            <a:endParaRPr lang="en-US" sz="1800" dirty="0" smtClean="0"/>
          </a:p>
        </p:txBody>
      </p:sp>
    </p:spTree>
    <p:extLst>
      <p:ext uri="{BB962C8B-B14F-4D97-AF65-F5344CB8AC3E}">
        <p14:creationId xmlns:p14="http://schemas.microsoft.com/office/powerpoint/2010/main" val="1945927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a:t>AllStar</a:t>
            </a:r>
            <a:r>
              <a:rPr lang="en-US" sz="3200" dirty="0"/>
              <a:t> Linking Examples </a:t>
            </a:r>
            <a:r>
              <a:rPr lang="en-US" sz="3200" dirty="0" smtClean="0"/>
              <a:t>– Small (Alaska Hub)</a:t>
            </a:r>
            <a:endParaRPr lang="en-US" sz="3200" dirty="0"/>
          </a:p>
        </p:txBody>
      </p:sp>
      <p:pic>
        <p:nvPicPr>
          <p:cNvPr id="4" name="Content Placeholder 3"/>
          <p:cNvPicPr>
            <a:picLocks noGrp="1" noChangeAspect="1"/>
          </p:cNvPicPr>
          <p:nvPr>
            <p:ph idx="1"/>
          </p:nvPr>
        </p:nvPicPr>
        <p:blipFill>
          <a:blip r:embed="rId2"/>
          <a:stretch>
            <a:fillRect/>
          </a:stretch>
        </p:blipFill>
        <p:spPr>
          <a:xfrm>
            <a:off x="431800" y="1455738"/>
            <a:ext cx="7833786" cy="4830763"/>
          </a:xfrm>
          <a:prstGeom prst="rect">
            <a:avLst/>
          </a:prstGeom>
        </p:spPr>
      </p:pic>
    </p:spTree>
    <p:extLst>
      <p:ext uri="{BB962C8B-B14F-4D97-AF65-F5344CB8AC3E}">
        <p14:creationId xmlns:p14="http://schemas.microsoft.com/office/powerpoint/2010/main" val="2308098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s.allstarlink.org/getstatus.cgi?52276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44600" y="261938"/>
            <a:ext cx="7467600" cy="6358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l"/>
            <a:r>
              <a:rPr lang="en-US" sz="3200" dirty="0" err="1"/>
              <a:t>AllStar</a:t>
            </a:r>
            <a:r>
              <a:rPr lang="en-US" sz="3200" dirty="0"/>
              <a:t> Linking Example – </a:t>
            </a:r>
            <a:r>
              <a:rPr lang="en-US" sz="3200" dirty="0" smtClean="0"/>
              <a:t>Big*</a:t>
            </a:r>
            <a:endParaRPr lang="en-US" sz="3200" dirty="0"/>
          </a:p>
        </p:txBody>
      </p:sp>
      <p:sp>
        <p:nvSpPr>
          <p:cNvPr id="5" name="TextBox 4"/>
          <p:cNvSpPr txBox="1"/>
          <p:nvPr/>
        </p:nvSpPr>
        <p:spPr>
          <a:xfrm>
            <a:off x="457200" y="5029200"/>
            <a:ext cx="6115007" cy="369332"/>
          </a:xfrm>
          <a:prstGeom prst="rect">
            <a:avLst/>
          </a:prstGeom>
          <a:noFill/>
        </p:spPr>
        <p:txBody>
          <a:bodyPr wrap="none" rtlCol="0">
            <a:spAutoFit/>
          </a:bodyPr>
          <a:lstStyle/>
          <a:p>
            <a:r>
              <a:rPr lang="en-US" dirty="0"/>
              <a:t>*Wednesday night WIN system net, was 130+ connected nodes</a:t>
            </a:r>
          </a:p>
        </p:txBody>
      </p:sp>
    </p:spTree>
    <p:extLst>
      <p:ext uri="{BB962C8B-B14F-4D97-AF65-F5344CB8AC3E}">
        <p14:creationId xmlns:p14="http://schemas.microsoft.com/office/powerpoint/2010/main" val="4146508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t>AllStar</a:t>
            </a:r>
            <a:r>
              <a:rPr lang="en-US" sz="3200" dirty="0" smtClean="0"/>
              <a:t> End User Access – Essentially 2 ways</a:t>
            </a:r>
            <a:endParaRPr lang="en-US" sz="3200" dirty="0"/>
          </a:p>
        </p:txBody>
      </p:sp>
      <p:sp>
        <p:nvSpPr>
          <p:cNvPr id="3" name="Content Placeholder 2"/>
          <p:cNvSpPr>
            <a:spLocks noGrp="1"/>
          </p:cNvSpPr>
          <p:nvPr>
            <p:ph idx="1"/>
          </p:nvPr>
        </p:nvSpPr>
        <p:spPr/>
        <p:txBody>
          <a:bodyPr>
            <a:normAutofit/>
          </a:bodyPr>
          <a:lstStyle/>
          <a:p>
            <a:pPr>
              <a:buFontTx/>
              <a:buChar char="-"/>
            </a:pPr>
            <a:r>
              <a:rPr lang="en-US" sz="2000" dirty="0" smtClean="0"/>
              <a:t>Local Analog FM Repeater</a:t>
            </a:r>
          </a:p>
          <a:p>
            <a:pPr lvl="1">
              <a:buFontTx/>
              <a:buChar char="-"/>
            </a:pPr>
            <a:r>
              <a:rPr lang="en-US" sz="2000" dirty="0" smtClean="0"/>
              <a:t>Accessible </a:t>
            </a:r>
            <a:r>
              <a:rPr lang="en-US" sz="2000" dirty="0"/>
              <a:t>and ‘Open’ (</a:t>
            </a:r>
            <a:r>
              <a:rPr lang="en-US" sz="2000" dirty="0" smtClean="0"/>
              <a:t>Configurable)</a:t>
            </a:r>
          </a:p>
          <a:p>
            <a:pPr lvl="1">
              <a:buFontTx/>
              <a:buChar char="-"/>
            </a:pPr>
            <a:r>
              <a:rPr lang="en-US" sz="2000" dirty="0" smtClean="0"/>
              <a:t>Use </a:t>
            </a:r>
            <a:r>
              <a:rPr lang="en-US" sz="2000" dirty="0"/>
              <a:t>the radio you have and control the repeater using DTMF tones. </a:t>
            </a:r>
          </a:p>
          <a:p>
            <a:pPr lvl="1">
              <a:buFontTx/>
              <a:buChar char="-"/>
            </a:pPr>
            <a:endParaRPr lang="en-US" sz="2000" dirty="0" smtClean="0"/>
          </a:p>
          <a:p>
            <a:pPr>
              <a:buFontTx/>
              <a:buChar char="-"/>
            </a:pPr>
            <a:r>
              <a:rPr lang="en-US" sz="2000" dirty="0" smtClean="0"/>
              <a:t>Use a hotspot connected to the internet</a:t>
            </a:r>
          </a:p>
          <a:p>
            <a:pPr lvl="1">
              <a:buFontTx/>
              <a:buChar char="-"/>
            </a:pPr>
            <a:r>
              <a:rPr lang="en-US" sz="2000" dirty="0" smtClean="0"/>
              <a:t>Radio-less version</a:t>
            </a:r>
          </a:p>
          <a:p>
            <a:pPr lvl="1">
              <a:buFontTx/>
              <a:buChar char="-"/>
            </a:pPr>
            <a:r>
              <a:rPr lang="en-US" sz="2000" dirty="0" smtClean="0"/>
              <a:t>RF version</a:t>
            </a:r>
          </a:p>
          <a:p>
            <a:pPr lvl="1">
              <a:buFontTx/>
              <a:buChar char="-"/>
            </a:pPr>
            <a:r>
              <a:rPr lang="en-US" sz="2000" dirty="0" smtClean="0"/>
              <a:t>Choose simplex or Duplex</a:t>
            </a:r>
          </a:p>
          <a:p>
            <a:pPr lvl="1">
              <a:buFontTx/>
              <a:buChar char="-"/>
            </a:pPr>
            <a:r>
              <a:rPr lang="en-US" sz="2000" dirty="0" smtClean="0"/>
              <a:t>All use Raspberry Pi and most solutions use the CM108 USB Soundcard</a:t>
            </a:r>
            <a:endParaRPr lang="en-US" sz="2000" dirty="0"/>
          </a:p>
        </p:txBody>
      </p:sp>
    </p:spTree>
    <p:extLst>
      <p:ext uri="{BB962C8B-B14F-4D97-AF65-F5344CB8AC3E}">
        <p14:creationId xmlns:p14="http://schemas.microsoft.com/office/powerpoint/2010/main" val="797173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smtClean="0"/>
              <a:t>AllStar</a:t>
            </a:r>
            <a:r>
              <a:rPr lang="en-US" sz="3200" dirty="0" smtClean="0"/>
              <a:t> Access – Local </a:t>
            </a:r>
            <a:r>
              <a:rPr lang="en-US" sz="3200" dirty="0" err="1" smtClean="0"/>
              <a:t>AllStar</a:t>
            </a:r>
            <a:r>
              <a:rPr lang="en-US" sz="3200" dirty="0" smtClean="0"/>
              <a:t> Capable Repeater</a:t>
            </a:r>
            <a:endParaRPr lang="en-US" sz="3200" dirty="0"/>
          </a:p>
        </p:txBody>
      </p:sp>
      <p:sp>
        <p:nvSpPr>
          <p:cNvPr id="3" name="Content Placeholder 2"/>
          <p:cNvSpPr>
            <a:spLocks noGrp="1"/>
          </p:cNvSpPr>
          <p:nvPr>
            <p:ph idx="1"/>
          </p:nvPr>
        </p:nvSpPr>
        <p:spPr/>
        <p:txBody>
          <a:bodyPr>
            <a:normAutofit/>
          </a:bodyPr>
          <a:lstStyle/>
          <a:p>
            <a:pPr marL="0" indent="0">
              <a:buNone/>
            </a:pPr>
            <a:r>
              <a:rPr lang="en-US" sz="2000" dirty="0"/>
              <a:t>Repeater RF Accessible and ‘Open’ (Configurable)</a:t>
            </a:r>
          </a:p>
          <a:p>
            <a:r>
              <a:rPr lang="en-US" sz="2000" dirty="0"/>
              <a:t>Use the radio you have and control the repeater using DTMF tones. </a:t>
            </a:r>
          </a:p>
          <a:p>
            <a:endParaRPr lang="en-US" sz="2000" dirty="0"/>
          </a:p>
          <a:p>
            <a:pPr marL="0" indent="0">
              <a:buNone/>
            </a:pPr>
            <a:r>
              <a:rPr lang="en-US" sz="2000" dirty="0"/>
              <a:t>Example </a:t>
            </a:r>
            <a:r>
              <a:rPr lang="en-US" sz="2000" dirty="0" smtClean="0"/>
              <a:t>using </a:t>
            </a:r>
            <a:r>
              <a:rPr lang="en-US" sz="2000" dirty="0"/>
              <a:t>SBARC’s 446.400 </a:t>
            </a:r>
            <a:r>
              <a:rPr lang="en-US" sz="2000" dirty="0" err="1"/>
              <a:t>AllStar</a:t>
            </a:r>
            <a:r>
              <a:rPr lang="en-US" sz="2000" dirty="0"/>
              <a:t> Repeater</a:t>
            </a:r>
          </a:p>
          <a:p>
            <a:r>
              <a:rPr lang="en-US" sz="1800" dirty="0"/>
              <a:t>*2 + </a:t>
            </a:r>
            <a:r>
              <a:rPr lang="en-US" sz="1800" dirty="0" err="1"/>
              <a:t>AllStarLink</a:t>
            </a:r>
            <a:r>
              <a:rPr lang="en-US" sz="1800" dirty="0"/>
              <a:t> node = Connect </a:t>
            </a:r>
            <a:r>
              <a:rPr lang="en-US" sz="1800" dirty="0" err="1"/>
              <a:t>AllStar</a:t>
            </a:r>
            <a:r>
              <a:rPr lang="en-US" sz="1800" dirty="0"/>
              <a:t> Link in monitor-only mode</a:t>
            </a:r>
          </a:p>
          <a:p>
            <a:r>
              <a:rPr lang="en-US" sz="1800" dirty="0"/>
              <a:t>*3 + </a:t>
            </a:r>
            <a:r>
              <a:rPr lang="en-US" sz="1800" dirty="0" err="1"/>
              <a:t>AllStarLink</a:t>
            </a:r>
            <a:r>
              <a:rPr lang="en-US" sz="1800" dirty="0"/>
              <a:t> node = Connect </a:t>
            </a:r>
            <a:r>
              <a:rPr lang="en-US" sz="1800" dirty="0" err="1"/>
              <a:t>AllStar</a:t>
            </a:r>
            <a:r>
              <a:rPr lang="en-US" sz="1800" dirty="0"/>
              <a:t> Link in </a:t>
            </a:r>
            <a:r>
              <a:rPr lang="en-US" sz="1800" dirty="0" err="1"/>
              <a:t>transcieve</a:t>
            </a:r>
            <a:r>
              <a:rPr lang="en-US" sz="1800" dirty="0"/>
              <a:t> mode</a:t>
            </a:r>
          </a:p>
          <a:p>
            <a:r>
              <a:rPr lang="en-US" sz="1800" dirty="0"/>
              <a:t>*1 + </a:t>
            </a:r>
            <a:r>
              <a:rPr lang="en-US" sz="1800" dirty="0" err="1"/>
              <a:t>AllStarLink</a:t>
            </a:r>
            <a:r>
              <a:rPr lang="en-US" sz="1800" dirty="0"/>
              <a:t> node = Disconnect </a:t>
            </a:r>
            <a:r>
              <a:rPr lang="en-US" sz="1800" dirty="0" err="1"/>
              <a:t>AllStarLink</a:t>
            </a:r>
            <a:endParaRPr lang="en-US" sz="1800" dirty="0"/>
          </a:p>
          <a:p>
            <a:r>
              <a:rPr lang="en-US" sz="1800" dirty="0"/>
              <a:t>*10 = Disconnect most recent </a:t>
            </a:r>
            <a:r>
              <a:rPr lang="en-US" sz="1800" dirty="0" err="1"/>
              <a:t>AllStarLink</a:t>
            </a:r>
            <a:endParaRPr lang="en-US" sz="1800" dirty="0"/>
          </a:p>
          <a:p>
            <a:r>
              <a:rPr lang="en-US" sz="1800" dirty="0"/>
              <a:t>*4 + node = Enter command mode on a remote node</a:t>
            </a:r>
          </a:p>
          <a:p>
            <a:r>
              <a:rPr lang="en-US" sz="1800" dirty="0"/>
              <a:t>*70 = Speak local connection status</a:t>
            </a:r>
          </a:p>
          <a:p>
            <a:r>
              <a:rPr lang="en-US" sz="1800" dirty="0"/>
              <a:t>*71 = Disconnect all links (</a:t>
            </a:r>
            <a:r>
              <a:rPr lang="en-US" sz="1800" dirty="0" err="1"/>
              <a:t>AllStarLink</a:t>
            </a:r>
            <a:r>
              <a:rPr lang="en-US" sz="1800" dirty="0"/>
              <a:t>)</a:t>
            </a:r>
          </a:p>
          <a:p>
            <a:r>
              <a:rPr lang="en-US" sz="1800" dirty="0"/>
              <a:t>[acknowledged by two short beeps]</a:t>
            </a:r>
          </a:p>
        </p:txBody>
      </p:sp>
    </p:spTree>
    <p:extLst>
      <p:ext uri="{BB962C8B-B14F-4D97-AF65-F5344CB8AC3E}">
        <p14:creationId xmlns:p14="http://schemas.microsoft.com/office/powerpoint/2010/main" val="1040229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err="1" smtClean="0"/>
              <a:t>AllStar</a:t>
            </a:r>
            <a:r>
              <a:rPr lang="en-US" sz="2800" dirty="0" smtClean="0"/>
              <a:t> Access - Fully Built Hotspot - $$$</a:t>
            </a:r>
            <a:endParaRPr lang="en-US" sz="2800" dirty="0"/>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US" sz="2000" dirty="0" smtClean="0"/>
              <a:t>Really only </a:t>
            </a:r>
            <a:r>
              <a:rPr lang="en-US" sz="2000" dirty="0"/>
              <a:t>1 option </a:t>
            </a:r>
            <a:r>
              <a:rPr lang="en-US" sz="2000" dirty="0" smtClean="0"/>
              <a:t>- </a:t>
            </a:r>
            <a:r>
              <a:rPr lang="en-US" sz="2000" dirty="0" err="1" smtClean="0"/>
              <a:t>ClearNode</a:t>
            </a:r>
            <a:r>
              <a:rPr lang="en-US" sz="2000" dirty="0" smtClean="0"/>
              <a:t>  </a:t>
            </a:r>
            <a:r>
              <a:rPr lang="en-US" sz="2000" dirty="0">
                <a:hlinkClick r:id="rId2"/>
              </a:rPr>
              <a:t>https://www.node-ventures.com</a:t>
            </a:r>
            <a:r>
              <a:rPr lang="en-US" sz="2000" dirty="0" smtClean="0">
                <a:hlinkClick r:id="rId2"/>
              </a:rPr>
              <a:t>/</a:t>
            </a:r>
            <a:r>
              <a:rPr lang="en-US" sz="2000" dirty="0"/>
              <a:t> </a:t>
            </a:r>
            <a:r>
              <a:rPr lang="en-US" sz="2000" dirty="0" smtClean="0"/>
              <a:t> ~$</a:t>
            </a:r>
            <a:r>
              <a:rPr lang="en-US" sz="2000" dirty="0"/>
              <a:t>350</a:t>
            </a:r>
          </a:p>
          <a:p>
            <a:r>
              <a:rPr lang="en-US" sz="2000" dirty="0"/>
              <a:t>Built in RF radio</a:t>
            </a:r>
          </a:p>
          <a:p>
            <a:r>
              <a:rPr lang="en-US" sz="2000" dirty="0"/>
              <a:t>Custom </a:t>
            </a:r>
            <a:r>
              <a:rPr lang="en-US" sz="2000" dirty="0" smtClean="0"/>
              <a:t>App </a:t>
            </a:r>
            <a:r>
              <a:rPr lang="en-US" sz="2000" dirty="0"/>
              <a:t>uses AWS for coordination</a:t>
            </a:r>
          </a:p>
          <a:p>
            <a:r>
              <a:rPr lang="en-US" sz="2000" dirty="0"/>
              <a:t>Can be operated wired or wireless to </a:t>
            </a:r>
            <a:r>
              <a:rPr lang="en-US" sz="2000" dirty="0" smtClean="0"/>
              <a:t>Internet</a:t>
            </a:r>
          </a:p>
          <a:p>
            <a:r>
              <a:rPr lang="en-US" sz="2000" dirty="0" smtClean="0"/>
              <a:t>Affected by Raspberry Pi shortages</a:t>
            </a:r>
          </a:p>
          <a:p>
            <a:r>
              <a:rPr lang="en-US" sz="2000" dirty="0" smtClean="0"/>
              <a:t>Support can be delayed/difficult</a:t>
            </a:r>
            <a:endParaRPr lang="en-US" sz="2000" dirty="0"/>
          </a:p>
          <a:p>
            <a:pPr marL="0" indent="0">
              <a:buNone/>
            </a:pPr>
            <a:endParaRPr lang="en-US" sz="1800" dirty="0"/>
          </a:p>
        </p:txBody>
      </p:sp>
      <p:pic>
        <p:nvPicPr>
          <p:cNvPr id="4" name="Picture 3"/>
          <p:cNvPicPr>
            <a:picLocks noChangeAspect="1"/>
          </p:cNvPicPr>
          <p:nvPr/>
        </p:nvPicPr>
        <p:blipFill>
          <a:blip r:embed="rId3"/>
          <a:stretch>
            <a:fillRect/>
          </a:stretch>
        </p:blipFill>
        <p:spPr>
          <a:xfrm>
            <a:off x="4529137" y="3200400"/>
            <a:ext cx="4157663" cy="3284965"/>
          </a:xfrm>
          <a:prstGeom prst="rect">
            <a:avLst/>
          </a:prstGeom>
        </p:spPr>
      </p:pic>
    </p:spTree>
    <p:extLst>
      <p:ext uri="{BB962C8B-B14F-4D97-AF65-F5344CB8AC3E}">
        <p14:creationId xmlns:p14="http://schemas.microsoft.com/office/powerpoint/2010/main" val="2779837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800" dirty="0" smtClean="0"/>
              <a:t>Personal </a:t>
            </a:r>
            <a:r>
              <a:rPr lang="en-US" sz="2800" dirty="0" err="1" smtClean="0"/>
              <a:t>AllStar</a:t>
            </a:r>
            <a:r>
              <a:rPr lang="en-US" sz="2800" dirty="0" smtClean="0"/>
              <a:t> Node – Partial Kits - $-$$</a:t>
            </a:r>
            <a:endParaRPr lang="en-US" sz="2800" dirty="0"/>
          </a:p>
        </p:txBody>
      </p:sp>
      <p:sp>
        <p:nvSpPr>
          <p:cNvPr id="3" name="Content Placeholder 2"/>
          <p:cNvSpPr>
            <a:spLocks noGrp="1"/>
          </p:cNvSpPr>
          <p:nvPr>
            <p:ph idx="1"/>
          </p:nvPr>
        </p:nvSpPr>
        <p:spPr>
          <a:xfrm>
            <a:off x="457200" y="1143000"/>
            <a:ext cx="8229600" cy="4525963"/>
          </a:xfrm>
        </p:spPr>
        <p:txBody>
          <a:bodyPr>
            <a:normAutofit/>
          </a:bodyPr>
          <a:lstStyle/>
          <a:p>
            <a:pPr marL="0" indent="0">
              <a:buNone/>
            </a:pPr>
            <a:r>
              <a:rPr lang="en-US" sz="2000" dirty="0"/>
              <a:t>Best selection </a:t>
            </a:r>
            <a:r>
              <a:rPr lang="en-US" sz="2000" dirty="0" smtClean="0"/>
              <a:t>from Ham Projects  </a:t>
            </a:r>
            <a:r>
              <a:rPr lang="en-US" sz="2000" dirty="0">
                <a:hlinkClick r:id="rId2"/>
              </a:rPr>
              <a:t>https://hamprojects.info</a:t>
            </a:r>
            <a:r>
              <a:rPr lang="en-US" sz="2000" dirty="0" smtClean="0">
                <a:hlinkClick r:id="rId2"/>
              </a:rPr>
              <a:t>/</a:t>
            </a:r>
            <a:endParaRPr lang="en-US" sz="2000" dirty="0" smtClean="0"/>
          </a:p>
          <a:p>
            <a:r>
              <a:rPr lang="en-US" sz="2000" dirty="0" smtClean="0"/>
              <a:t>Adapters for a ‘bring your own transceiver’ node/repeater</a:t>
            </a:r>
          </a:p>
          <a:p>
            <a:r>
              <a:rPr lang="en-US" sz="2000" dirty="0" smtClean="0"/>
              <a:t>Self contained RF based nodes ($65-$80)</a:t>
            </a:r>
          </a:p>
          <a:p>
            <a:r>
              <a:rPr lang="en-US" sz="2000" dirty="0" smtClean="0"/>
              <a:t>You supply the Raspberry Pi (in short supply BTW)</a:t>
            </a:r>
            <a:endParaRPr lang="en-US" sz="2000" dirty="0"/>
          </a:p>
        </p:txBody>
      </p:sp>
      <p:pic>
        <p:nvPicPr>
          <p:cNvPr id="4" name="Picture 3"/>
          <p:cNvPicPr>
            <a:picLocks noChangeAspect="1"/>
          </p:cNvPicPr>
          <p:nvPr/>
        </p:nvPicPr>
        <p:blipFill>
          <a:blip r:embed="rId3"/>
          <a:stretch>
            <a:fillRect/>
          </a:stretch>
        </p:blipFill>
        <p:spPr>
          <a:xfrm>
            <a:off x="5638800" y="3186081"/>
            <a:ext cx="2576920" cy="2652712"/>
          </a:xfrm>
          <a:prstGeom prst="rect">
            <a:avLst/>
          </a:prstGeom>
        </p:spPr>
      </p:pic>
      <p:pic>
        <p:nvPicPr>
          <p:cNvPr id="5" name="Picture 4"/>
          <p:cNvPicPr>
            <a:picLocks noChangeAspect="1"/>
          </p:cNvPicPr>
          <p:nvPr/>
        </p:nvPicPr>
        <p:blipFill>
          <a:blip r:embed="rId4"/>
          <a:stretch>
            <a:fillRect/>
          </a:stretch>
        </p:blipFill>
        <p:spPr>
          <a:xfrm>
            <a:off x="2133600" y="2711450"/>
            <a:ext cx="2654300" cy="3375857"/>
          </a:xfrm>
          <a:prstGeom prst="rect">
            <a:avLst/>
          </a:prstGeom>
        </p:spPr>
      </p:pic>
      <p:pic>
        <p:nvPicPr>
          <p:cNvPr id="6" name="Picture 5"/>
          <p:cNvPicPr>
            <a:picLocks noChangeAspect="1"/>
          </p:cNvPicPr>
          <p:nvPr/>
        </p:nvPicPr>
        <p:blipFill>
          <a:blip r:embed="rId5"/>
          <a:stretch>
            <a:fillRect/>
          </a:stretch>
        </p:blipFill>
        <p:spPr>
          <a:xfrm rot="5400000">
            <a:off x="-381468" y="3658068"/>
            <a:ext cx="3690874" cy="1708738"/>
          </a:xfrm>
          <a:prstGeom prst="rect">
            <a:avLst/>
          </a:prstGeom>
        </p:spPr>
      </p:pic>
    </p:spTree>
    <p:extLst>
      <p:ext uri="{BB962C8B-B14F-4D97-AF65-F5344CB8AC3E}">
        <p14:creationId xmlns:p14="http://schemas.microsoft.com/office/powerpoint/2010/main" val="347359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62573" y="457200"/>
            <a:ext cx="3060700" cy="2818930"/>
          </a:xfrm>
          <a:prstGeom prst="rect">
            <a:avLst/>
          </a:prstGeom>
        </p:spPr>
      </p:pic>
      <p:pic>
        <p:nvPicPr>
          <p:cNvPr id="4" name="Picture 3"/>
          <p:cNvPicPr>
            <a:picLocks noChangeAspect="1"/>
          </p:cNvPicPr>
          <p:nvPr/>
        </p:nvPicPr>
        <p:blipFill>
          <a:blip r:embed="rId3"/>
          <a:stretch>
            <a:fillRect/>
          </a:stretch>
        </p:blipFill>
        <p:spPr>
          <a:xfrm>
            <a:off x="3532135" y="3634581"/>
            <a:ext cx="5329238" cy="2749442"/>
          </a:xfrm>
          <a:prstGeom prst="rect">
            <a:avLst/>
          </a:prstGeom>
        </p:spPr>
      </p:pic>
      <p:sp>
        <p:nvSpPr>
          <p:cNvPr id="2" name="Title 1"/>
          <p:cNvSpPr>
            <a:spLocks noGrp="1"/>
          </p:cNvSpPr>
          <p:nvPr>
            <p:ph type="title"/>
          </p:nvPr>
        </p:nvSpPr>
        <p:spPr>
          <a:xfrm>
            <a:off x="457200" y="228600"/>
            <a:ext cx="8229600" cy="1143000"/>
          </a:xfrm>
        </p:spPr>
        <p:txBody>
          <a:bodyPr>
            <a:normAutofit/>
          </a:bodyPr>
          <a:lstStyle/>
          <a:p>
            <a:pPr algn="l"/>
            <a:r>
              <a:rPr lang="en-US" sz="2800" dirty="0" err="1" smtClean="0"/>
              <a:t>AllStar</a:t>
            </a:r>
            <a:r>
              <a:rPr lang="en-US" sz="2800" dirty="0" smtClean="0"/>
              <a:t> Node From ‘Scratch’ - $</a:t>
            </a:r>
            <a:br>
              <a:rPr lang="en-US" sz="2800" dirty="0" smtClean="0"/>
            </a:br>
            <a:r>
              <a:rPr lang="en-US" sz="2800" dirty="0" smtClean="0"/>
              <a:t>(all need a Raspberry Pi)</a:t>
            </a:r>
            <a:endParaRPr lang="en-US" sz="2800" dirty="0"/>
          </a:p>
        </p:txBody>
      </p:sp>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sz="2000" dirty="0" smtClean="0"/>
              <a:t>Radio-Less (Full Duplex) – at least two options</a:t>
            </a:r>
          </a:p>
          <a:p>
            <a:pPr marL="857250" lvl="1" indent="-457200">
              <a:buFont typeface="+mj-lt"/>
              <a:buAutoNum type="arabicPeriod"/>
            </a:pPr>
            <a:r>
              <a:rPr lang="en-US" sz="2000" dirty="0" smtClean="0"/>
              <a:t>Very specific USB Headphones ($10)</a:t>
            </a:r>
          </a:p>
          <a:p>
            <a:pPr marL="857250" lvl="1" indent="-457200">
              <a:buFont typeface="+mj-lt"/>
              <a:buAutoNum type="arabicPeriod"/>
            </a:pPr>
            <a:r>
              <a:rPr lang="en-US" sz="2000" dirty="0" smtClean="0"/>
              <a:t>USB </a:t>
            </a:r>
            <a:r>
              <a:rPr lang="en-US" sz="2000" dirty="0"/>
              <a:t>Sound Card </a:t>
            </a:r>
            <a:r>
              <a:rPr lang="en-US" sz="2000" dirty="0" smtClean="0"/>
              <a:t>+ Mic and Headphones ($6)</a:t>
            </a:r>
          </a:p>
          <a:p>
            <a:pPr lvl="1">
              <a:buFontTx/>
              <a:buChar char="-"/>
            </a:pPr>
            <a:endParaRPr lang="en-US" sz="2000" dirty="0"/>
          </a:p>
          <a:p>
            <a:pPr marL="0" indent="0">
              <a:buNone/>
            </a:pPr>
            <a:r>
              <a:rPr lang="en-US" sz="2000" dirty="0" smtClean="0"/>
              <a:t>Radio Based Half Duplex</a:t>
            </a:r>
          </a:p>
          <a:p>
            <a:r>
              <a:rPr lang="en-US" sz="2000" dirty="0" smtClean="0"/>
              <a:t>USB Sound Card + single HT ($6 + HT price)</a:t>
            </a:r>
          </a:p>
          <a:p>
            <a:pPr>
              <a:buFontTx/>
              <a:buChar char="-"/>
            </a:pPr>
            <a:endParaRPr lang="en-US" sz="2000" dirty="0"/>
          </a:p>
          <a:p>
            <a:pPr marL="0" indent="0">
              <a:buNone/>
            </a:pPr>
            <a:r>
              <a:rPr lang="en-US" sz="2000" dirty="0" smtClean="0"/>
              <a:t>Radio Based Full Duplex</a:t>
            </a:r>
          </a:p>
          <a:p>
            <a:r>
              <a:rPr lang="en-US" sz="2000" dirty="0" smtClean="0"/>
              <a:t>USB Sound Card + 2 HTs ($7 + 2 HTs)</a:t>
            </a:r>
            <a:endParaRPr lang="en-US" sz="2000" dirty="0"/>
          </a:p>
        </p:txBody>
      </p:sp>
    </p:spTree>
    <p:extLst>
      <p:ext uri="{BB962C8B-B14F-4D97-AF65-F5344CB8AC3E}">
        <p14:creationId xmlns:p14="http://schemas.microsoft.com/office/powerpoint/2010/main" val="3451669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639762"/>
          </a:xfrm>
        </p:spPr>
        <p:txBody>
          <a:bodyPr>
            <a:normAutofit/>
          </a:bodyPr>
          <a:lstStyle/>
          <a:p>
            <a:pPr algn="l"/>
            <a:r>
              <a:rPr lang="en-US" sz="3200" dirty="0" smtClean="0"/>
              <a:t>Repeater Linking - Analog</a:t>
            </a:r>
            <a:endParaRPr lang="en-US" sz="3200" dirty="0"/>
          </a:p>
        </p:txBody>
      </p:sp>
      <p:sp>
        <p:nvSpPr>
          <p:cNvPr id="3" name="Content Placeholder 2"/>
          <p:cNvSpPr>
            <a:spLocks noGrp="1"/>
          </p:cNvSpPr>
          <p:nvPr>
            <p:ph idx="1"/>
          </p:nvPr>
        </p:nvSpPr>
        <p:spPr>
          <a:xfrm>
            <a:off x="420950" y="1204118"/>
            <a:ext cx="8229600" cy="4449763"/>
          </a:xfrm>
        </p:spPr>
        <p:txBody>
          <a:bodyPr>
            <a:normAutofit/>
          </a:bodyPr>
          <a:lstStyle/>
          <a:p>
            <a:pPr marL="0" indent="0">
              <a:buNone/>
            </a:pPr>
            <a:r>
              <a:rPr lang="en-US" sz="2000" dirty="0"/>
              <a:t>Analog</a:t>
            </a:r>
          </a:p>
          <a:p>
            <a:r>
              <a:rPr lang="en-US" sz="2000" dirty="0"/>
              <a:t>Co-located repeaters using physical cables between </a:t>
            </a:r>
            <a:r>
              <a:rPr lang="en-US" sz="2000" dirty="0" smtClean="0"/>
              <a:t>them</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r>
              <a:rPr lang="en-US" sz="2000" dirty="0" smtClean="0"/>
              <a:t>Separated repeaters with an analog RF link</a:t>
            </a:r>
          </a:p>
          <a:p>
            <a:pPr marL="0" indent="0">
              <a:buNone/>
            </a:pPr>
            <a:endParaRPr lang="en-US" sz="1800" dirty="0"/>
          </a:p>
          <a:p>
            <a:pPr marL="0" indent="0">
              <a:buNone/>
            </a:pPr>
            <a:endParaRPr lang="en-US" sz="1800" dirty="0"/>
          </a:p>
          <a:p>
            <a:pPr marL="0" indent="0">
              <a:buNone/>
            </a:pPr>
            <a:endParaRPr lang="en-US" sz="1800" dirty="0"/>
          </a:p>
        </p:txBody>
      </p:sp>
      <p:sp>
        <p:nvSpPr>
          <p:cNvPr id="6" name="Rectangle 5">
            <a:extLst>
              <a:ext uri="{FF2B5EF4-FFF2-40B4-BE49-F238E27FC236}">
                <a16:creationId xmlns="" xmlns:a16="http://schemas.microsoft.com/office/drawing/2014/main" id="{157D7F92-4227-41C5-87BD-FF67FECBBC6F}"/>
              </a:ext>
            </a:extLst>
          </p:cNvPr>
          <p:cNvSpPr/>
          <p:nvPr/>
        </p:nvSpPr>
        <p:spPr>
          <a:xfrm>
            <a:off x="1776274" y="2971800"/>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Repeater</a:t>
            </a:r>
          </a:p>
        </p:txBody>
      </p:sp>
      <p:sp>
        <p:nvSpPr>
          <p:cNvPr id="7" name="Rectangle 6">
            <a:extLst>
              <a:ext uri="{FF2B5EF4-FFF2-40B4-BE49-F238E27FC236}">
                <a16:creationId xmlns="" xmlns:a16="http://schemas.microsoft.com/office/drawing/2014/main" id="{16CCFE62-85FB-42B8-9B35-E06A1AA199CA}"/>
              </a:ext>
            </a:extLst>
          </p:cNvPr>
          <p:cNvSpPr/>
          <p:nvPr/>
        </p:nvSpPr>
        <p:spPr>
          <a:xfrm>
            <a:off x="3886200" y="2971799"/>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ControllerMixer</a:t>
            </a:r>
            <a:endParaRPr lang="en-US" dirty="0">
              <a:solidFill>
                <a:schemeClr val="tx1"/>
              </a:solidFill>
            </a:endParaRPr>
          </a:p>
        </p:txBody>
      </p:sp>
      <p:sp>
        <p:nvSpPr>
          <p:cNvPr id="9" name="Rectangle 8">
            <a:extLst>
              <a:ext uri="{FF2B5EF4-FFF2-40B4-BE49-F238E27FC236}">
                <a16:creationId xmlns="" xmlns:a16="http://schemas.microsoft.com/office/drawing/2014/main" id="{ABA1B5E8-0942-4801-90C6-E54451A0987D}"/>
              </a:ext>
            </a:extLst>
          </p:cNvPr>
          <p:cNvSpPr/>
          <p:nvPr/>
        </p:nvSpPr>
        <p:spPr>
          <a:xfrm>
            <a:off x="6010790" y="2971799"/>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Repeater</a:t>
            </a:r>
          </a:p>
        </p:txBody>
      </p:sp>
      <p:pic>
        <p:nvPicPr>
          <p:cNvPr id="11" name="Picture 10">
            <a:extLst>
              <a:ext uri="{FF2B5EF4-FFF2-40B4-BE49-F238E27FC236}">
                <a16:creationId xmlns="" xmlns:a16="http://schemas.microsoft.com/office/drawing/2014/main" id="{AE6A4F79-2862-4AC9-9F56-7EBAE38620AF}"/>
              </a:ext>
            </a:extLst>
          </p:cNvPr>
          <p:cNvPicPr>
            <a:picLocks noChangeAspect="1"/>
          </p:cNvPicPr>
          <p:nvPr/>
        </p:nvPicPr>
        <p:blipFill>
          <a:blip r:embed="rId2"/>
          <a:stretch>
            <a:fillRect/>
          </a:stretch>
        </p:blipFill>
        <p:spPr>
          <a:xfrm>
            <a:off x="1871524" y="2057400"/>
            <a:ext cx="748393" cy="838200"/>
          </a:xfrm>
          <a:prstGeom prst="rect">
            <a:avLst/>
          </a:prstGeom>
        </p:spPr>
      </p:pic>
      <p:pic>
        <p:nvPicPr>
          <p:cNvPr id="12" name="Picture 11">
            <a:extLst>
              <a:ext uri="{FF2B5EF4-FFF2-40B4-BE49-F238E27FC236}">
                <a16:creationId xmlns="" xmlns:a16="http://schemas.microsoft.com/office/drawing/2014/main" id="{676D92CA-78FF-4C81-A094-E42252DCCF9E}"/>
              </a:ext>
            </a:extLst>
          </p:cNvPr>
          <p:cNvPicPr>
            <a:picLocks noChangeAspect="1"/>
          </p:cNvPicPr>
          <p:nvPr/>
        </p:nvPicPr>
        <p:blipFill>
          <a:blip r:embed="rId2"/>
          <a:stretch>
            <a:fillRect/>
          </a:stretch>
        </p:blipFill>
        <p:spPr>
          <a:xfrm>
            <a:off x="6290765" y="2125745"/>
            <a:ext cx="748393" cy="838200"/>
          </a:xfrm>
          <a:prstGeom prst="rect">
            <a:avLst/>
          </a:prstGeom>
        </p:spPr>
      </p:pic>
      <p:sp>
        <p:nvSpPr>
          <p:cNvPr id="13" name="Rectangle 12">
            <a:extLst>
              <a:ext uri="{FF2B5EF4-FFF2-40B4-BE49-F238E27FC236}">
                <a16:creationId xmlns="" xmlns:a16="http://schemas.microsoft.com/office/drawing/2014/main" id="{63E5CC37-087C-4910-8565-3129A843EA72}"/>
              </a:ext>
            </a:extLst>
          </p:cNvPr>
          <p:cNvSpPr/>
          <p:nvPr/>
        </p:nvSpPr>
        <p:spPr>
          <a:xfrm>
            <a:off x="468296" y="5730081"/>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Repeater</a:t>
            </a:r>
          </a:p>
        </p:txBody>
      </p:sp>
      <p:sp>
        <p:nvSpPr>
          <p:cNvPr id="14" name="Rectangle 13">
            <a:extLst>
              <a:ext uri="{FF2B5EF4-FFF2-40B4-BE49-F238E27FC236}">
                <a16:creationId xmlns="" xmlns:a16="http://schemas.microsoft.com/office/drawing/2014/main" id="{3A908F3C-0CAC-4AA9-98B3-B21509FCEE29}"/>
              </a:ext>
            </a:extLst>
          </p:cNvPr>
          <p:cNvSpPr/>
          <p:nvPr/>
        </p:nvSpPr>
        <p:spPr>
          <a:xfrm>
            <a:off x="1839896" y="5730081"/>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RF Link</a:t>
            </a:r>
          </a:p>
        </p:txBody>
      </p:sp>
      <p:sp>
        <p:nvSpPr>
          <p:cNvPr id="15" name="Rectangle 14">
            <a:extLst>
              <a:ext uri="{FF2B5EF4-FFF2-40B4-BE49-F238E27FC236}">
                <a16:creationId xmlns="" xmlns:a16="http://schemas.microsoft.com/office/drawing/2014/main" id="{289A0922-EA64-464D-9B43-3BDA828E44A1}"/>
              </a:ext>
            </a:extLst>
          </p:cNvPr>
          <p:cNvSpPr/>
          <p:nvPr/>
        </p:nvSpPr>
        <p:spPr>
          <a:xfrm>
            <a:off x="5776403" y="5730081"/>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RF Link</a:t>
            </a:r>
          </a:p>
        </p:txBody>
      </p:sp>
      <p:sp>
        <p:nvSpPr>
          <p:cNvPr id="16" name="Rectangle 15">
            <a:extLst>
              <a:ext uri="{FF2B5EF4-FFF2-40B4-BE49-F238E27FC236}">
                <a16:creationId xmlns="" xmlns:a16="http://schemas.microsoft.com/office/drawing/2014/main" id="{E58093A1-1062-4F06-B567-3164A7B6EDCF}"/>
              </a:ext>
            </a:extLst>
          </p:cNvPr>
          <p:cNvSpPr/>
          <p:nvPr/>
        </p:nvSpPr>
        <p:spPr>
          <a:xfrm>
            <a:off x="7255274" y="5730081"/>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Repeater</a:t>
            </a:r>
          </a:p>
        </p:txBody>
      </p:sp>
      <p:pic>
        <p:nvPicPr>
          <p:cNvPr id="18" name="Picture 17">
            <a:extLst>
              <a:ext uri="{FF2B5EF4-FFF2-40B4-BE49-F238E27FC236}">
                <a16:creationId xmlns="" xmlns:a16="http://schemas.microsoft.com/office/drawing/2014/main" id="{B9DC8710-7D6D-4C46-962C-8616767B3C08}"/>
              </a:ext>
            </a:extLst>
          </p:cNvPr>
          <p:cNvPicPr>
            <a:picLocks noChangeAspect="1"/>
          </p:cNvPicPr>
          <p:nvPr/>
        </p:nvPicPr>
        <p:blipFill>
          <a:blip r:embed="rId2"/>
          <a:stretch>
            <a:fillRect/>
          </a:stretch>
        </p:blipFill>
        <p:spPr>
          <a:xfrm>
            <a:off x="563546" y="4587081"/>
            <a:ext cx="952500" cy="1066800"/>
          </a:xfrm>
          <a:prstGeom prst="rect">
            <a:avLst/>
          </a:prstGeom>
        </p:spPr>
      </p:pic>
      <p:pic>
        <p:nvPicPr>
          <p:cNvPr id="19" name="Picture 18">
            <a:extLst>
              <a:ext uri="{FF2B5EF4-FFF2-40B4-BE49-F238E27FC236}">
                <a16:creationId xmlns="" xmlns:a16="http://schemas.microsoft.com/office/drawing/2014/main" id="{D93962D5-F56C-4D46-A0AF-F05907536DBA}"/>
              </a:ext>
            </a:extLst>
          </p:cNvPr>
          <p:cNvPicPr>
            <a:picLocks noChangeAspect="1"/>
          </p:cNvPicPr>
          <p:nvPr/>
        </p:nvPicPr>
        <p:blipFill>
          <a:blip r:embed="rId2"/>
          <a:stretch>
            <a:fillRect/>
          </a:stretch>
        </p:blipFill>
        <p:spPr>
          <a:xfrm>
            <a:off x="7445774" y="4594935"/>
            <a:ext cx="952500" cy="1066800"/>
          </a:xfrm>
          <a:prstGeom prst="rect">
            <a:avLst/>
          </a:prstGeom>
        </p:spPr>
      </p:pic>
      <p:cxnSp>
        <p:nvCxnSpPr>
          <p:cNvPr id="27" name="Connector: Elbow 26">
            <a:extLst>
              <a:ext uri="{FF2B5EF4-FFF2-40B4-BE49-F238E27FC236}">
                <a16:creationId xmlns="" xmlns:a16="http://schemas.microsoft.com/office/drawing/2014/main" id="{3D93BB0E-B5C7-45D9-8171-EE8F834CC363}"/>
              </a:ext>
            </a:extLst>
          </p:cNvPr>
          <p:cNvCxnSpPr>
            <a:stCxn id="6" idx="3"/>
            <a:endCxn id="7" idx="1"/>
          </p:cNvCxnSpPr>
          <p:nvPr/>
        </p:nvCxnSpPr>
        <p:spPr>
          <a:xfrm flipV="1">
            <a:off x="2919274" y="3276599"/>
            <a:ext cx="966926" cy="1"/>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 xmlns:a16="http://schemas.microsoft.com/office/drawing/2014/main" id="{A8A0CF8C-5D1F-4EA5-901D-00EB62CBB81D}"/>
              </a:ext>
            </a:extLst>
          </p:cNvPr>
          <p:cNvCxnSpPr>
            <a:stCxn id="7" idx="3"/>
            <a:endCxn id="9" idx="1"/>
          </p:cNvCxnSpPr>
          <p:nvPr/>
        </p:nvCxnSpPr>
        <p:spPr>
          <a:xfrm>
            <a:off x="5029200" y="3276599"/>
            <a:ext cx="981590" cy="12700"/>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 xmlns:a16="http://schemas.microsoft.com/office/drawing/2014/main" id="{C969D726-AE02-4B5D-93DD-38A22EAECEE2}"/>
              </a:ext>
            </a:extLst>
          </p:cNvPr>
          <p:cNvPicPr>
            <a:picLocks noChangeAspect="1"/>
          </p:cNvPicPr>
          <p:nvPr/>
        </p:nvPicPr>
        <p:blipFill>
          <a:blip r:embed="rId3"/>
          <a:stretch>
            <a:fillRect/>
          </a:stretch>
        </p:blipFill>
        <p:spPr>
          <a:xfrm>
            <a:off x="2360719" y="5276582"/>
            <a:ext cx="918030" cy="403933"/>
          </a:xfrm>
          <a:prstGeom prst="rect">
            <a:avLst/>
          </a:prstGeom>
        </p:spPr>
      </p:pic>
      <p:pic>
        <p:nvPicPr>
          <p:cNvPr id="23" name="Picture 22">
            <a:extLst>
              <a:ext uri="{FF2B5EF4-FFF2-40B4-BE49-F238E27FC236}">
                <a16:creationId xmlns="" xmlns:a16="http://schemas.microsoft.com/office/drawing/2014/main" id="{B79751BC-FCE8-472E-AF48-C7514A0FB489}"/>
              </a:ext>
            </a:extLst>
          </p:cNvPr>
          <p:cNvPicPr>
            <a:picLocks noChangeAspect="1"/>
          </p:cNvPicPr>
          <p:nvPr/>
        </p:nvPicPr>
        <p:blipFill>
          <a:blip r:embed="rId3"/>
          <a:stretch>
            <a:fillRect/>
          </a:stretch>
        </p:blipFill>
        <p:spPr>
          <a:xfrm flipH="1">
            <a:off x="5338704" y="5249948"/>
            <a:ext cx="918030" cy="403933"/>
          </a:xfrm>
          <a:prstGeom prst="rect">
            <a:avLst/>
          </a:prstGeom>
        </p:spPr>
      </p:pic>
      <p:cxnSp>
        <p:nvCxnSpPr>
          <p:cNvPr id="26" name="Straight Arrow Connector 25">
            <a:extLst>
              <a:ext uri="{FF2B5EF4-FFF2-40B4-BE49-F238E27FC236}">
                <a16:creationId xmlns="" xmlns:a16="http://schemas.microsoft.com/office/drawing/2014/main" id="{8361473B-9F83-44EC-AE6E-EE68239ABB16}"/>
              </a:ext>
            </a:extLst>
          </p:cNvPr>
          <p:cNvCxnSpPr>
            <a:stCxn id="13" idx="3"/>
            <a:endCxn id="14" idx="1"/>
          </p:cNvCxnSpPr>
          <p:nvPr/>
        </p:nvCxnSpPr>
        <p:spPr>
          <a:xfrm>
            <a:off x="1611296" y="6034881"/>
            <a:ext cx="228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7BB244B6-383D-47E9-9381-5A658DA8F993}"/>
              </a:ext>
            </a:extLst>
          </p:cNvPr>
          <p:cNvCxnSpPr>
            <a:stCxn id="15" idx="3"/>
            <a:endCxn id="16" idx="1"/>
          </p:cNvCxnSpPr>
          <p:nvPr/>
        </p:nvCxnSpPr>
        <p:spPr>
          <a:xfrm>
            <a:off x="6919403" y="6034881"/>
            <a:ext cx="33587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 xmlns:a16="http://schemas.microsoft.com/office/drawing/2014/main" id="{029523C7-D371-42A2-AA61-94B50EF9A33C}"/>
              </a:ext>
            </a:extLst>
          </p:cNvPr>
          <p:cNvCxnSpPr>
            <a:stCxn id="17" idx="3"/>
          </p:cNvCxnSpPr>
          <p:nvPr/>
        </p:nvCxnSpPr>
        <p:spPr>
          <a:xfrm flipV="1">
            <a:off x="3278749" y="5451914"/>
            <a:ext cx="1979051" cy="26635"/>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486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800" dirty="0" smtClean="0"/>
              <a:t>AI6VX Radio-less node #1 (first node built)</a:t>
            </a:r>
            <a:endParaRPr lang="en-US" sz="2800" dirty="0"/>
          </a:p>
        </p:txBody>
      </p:sp>
      <p:sp>
        <p:nvSpPr>
          <p:cNvPr id="3" name="Content Placeholder 2"/>
          <p:cNvSpPr>
            <a:spLocks noGrp="1"/>
          </p:cNvSpPr>
          <p:nvPr>
            <p:ph idx="1"/>
          </p:nvPr>
        </p:nvSpPr>
        <p:spPr>
          <a:xfrm>
            <a:off x="457200" y="1371600"/>
            <a:ext cx="8229600" cy="4525963"/>
          </a:xfrm>
        </p:spPr>
        <p:txBody>
          <a:bodyPr>
            <a:normAutofit/>
          </a:bodyPr>
          <a:lstStyle/>
          <a:p>
            <a:r>
              <a:rPr lang="en-US" sz="2000" dirty="0" smtClean="0"/>
              <a:t>CM108 USB sound card, mobile transceiver mic, </a:t>
            </a:r>
            <a:r>
              <a:rPr lang="en-US" sz="2000" dirty="0" err="1" smtClean="0"/>
              <a:t>Rpi</a:t>
            </a:r>
            <a:r>
              <a:rPr lang="en-US" sz="2000" dirty="0" smtClean="0"/>
              <a:t> 3B+, 5V audio amplifier and a thrift store PC speaker</a:t>
            </a:r>
            <a:endParaRPr lang="en-US" sz="1600" dirty="0"/>
          </a:p>
          <a:p>
            <a:pPr lvl="1"/>
            <a:r>
              <a:rPr lang="en-US" sz="1600" dirty="0" smtClean="0"/>
              <a:t>Learned DTMF decoding from the MIC was not reliable </a:t>
            </a:r>
          </a:p>
        </p:txBody>
      </p:sp>
      <p:pic>
        <p:nvPicPr>
          <p:cNvPr id="7" name="Picture 6"/>
          <p:cNvPicPr>
            <a:picLocks noChangeAspect="1"/>
          </p:cNvPicPr>
          <p:nvPr/>
        </p:nvPicPr>
        <p:blipFill>
          <a:blip r:embed="rId2"/>
          <a:stretch>
            <a:fillRect/>
          </a:stretch>
        </p:blipFill>
        <p:spPr>
          <a:xfrm>
            <a:off x="1752600" y="2362200"/>
            <a:ext cx="5334000" cy="4133850"/>
          </a:xfrm>
          <a:prstGeom prst="rect">
            <a:avLst/>
          </a:prstGeom>
        </p:spPr>
      </p:pic>
    </p:spTree>
    <p:extLst>
      <p:ext uri="{BB962C8B-B14F-4D97-AF65-F5344CB8AC3E}">
        <p14:creationId xmlns:p14="http://schemas.microsoft.com/office/powerpoint/2010/main" val="1621962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800" dirty="0" smtClean="0"/>
              <a:t>AI6VX Radio-Less Node #2</a:t>
            </a:r>
            <a:endParaRPr lang="en-US" sz="2800" dirty="0"/>
          </a:p>
        </p:txBody>
      </p:sp>
      <p:sp>
        <p:nvSpPr>
          <p:cNvPr id="3" name="Content Placeholder 2"/>
          <p:cNvSpPr>
            <a:spLocks noGrp="1"/>
          </p:cNvSpPr>
          <p:nvPr>
            <p:ph idx="1"/>
          </p:nvPr>
        </p:nvSpPr>
        <p:spPr>
          <a:xfrm>
            <a:off x="457200" y="1371600"/>
            <a:ext cx="8229600" cy="4525963"/>
          </a:xfrm>
        </p:spPr>
        <p:txBody>
          <a:bodyPr>
            <a:normAutofit/>
          </a:bodyPr>
          <a:lstStyle/>
          <a:p>
            <a:pPr>
              <a:buFontTx/>
              <a:buChar char="-"/>
            </a:pPr>
            <a:r>
              <a:rPr lang="en-US" sz="2000" dirty="0" smtClean="0"/>
              <a:t>Uses a USB headset that contains the CM108 chip</a:t>
            </a:r>
          </a:p>
          <a:p>
            <a:pPr>
              <a:buFontTx/>
              <a:buChar char="-"/>
            </a:pPr>
            <a:r>
              <a:rPr lang="en-US" sz="2000" dirty="0" smtClean="0"/>
              <a:t>PTT is the Volume ‘-’ button.  All other buttons do nothing (?)</a:t>
            </a:r>
          </a:p>
          <a:p>
            <a:pPr>
              <a:buFontTx/>
              <a:buChar char="-"/>
            </a:pPr>
            <a:endParaRPr lang="en-US" sz="2000" dirty="0"/>
          </a:p>
        </p:txBody>
      </p:sp>
      <p:pic>
        <p:nvPicPr>
          <p:cNvPr id="6" name="Picture 5"/>
          <p:cNvPicPr>
            <a:picLocks noChangeAspect="1"/>
          </p:cNvPicPr>
          <p:nvPr/>
        </p:nvPicPr>
        <p:blipFill>
          <a:blip r:embed="rId2"/>
          <a:stretch>
            <a:fillRect/>
          </a:stretch>
        </p:blipFill>
        <p:spPr>
          <a:xfrm>
            <a:off x="1371600" y="2133600"/>
            <a:ext cx="6096000" cy="4572000"/>
          </a:xfrm>
          <a:prstGeom prst="rect">
            <a:avLst/>
          </a:prstGeom>
        </p:spPr>
      </p:pic>
    </p:spTree>
    <p:extLst>
      <p:ext uri="{BB962C8B-B14F-4D97-AF65-F5344CB8AC3E}">
        <p14:creationId xmlns:p14="http://schemas.microsoft.com/office/powerpoint/2010/main" val="233778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800" dirty="0" smtClean="0"/>
              <a:t>AI6VX Radio Based Node </a:t>
            </a:r>
            <a:endParaRPr lang="en-US" sz="2800" dirty="0"/>
          </a:p>
        </p:txBody>
      </p:sp>
      <p:sp>
        <p:nvSpPr>
          <p:cNvPr id="3" name="Content Placeholder 2"/>
          <p:cNvSpPr>
            <a:spLocks noGrp="1"/>
          </p:cNvSpPr>
          <p:nvPr>
            <p:ph idx="1"/>
          </p:nvPr>
        </p:nvSpPr>
        <p:spPr>
          <a:xfrm>
            <a:off x="457200" y="1371600"/>
            <a:ext cx="8229600" cy="4525963"/>
          </a:xfrm>
        </p:spPr>
        <p:txBody>
          <a:bodyPr>
            <a:normAutofit/>
          </a:bodyPr>
          <a:lstStyle/>
          <a:p>
            <a:pPr>
              <a:buFontTx/>
              <a:buChar char="-"/>
            </a:pPr>
            <a:r>
              <a:rPr lang="en-US" sz="2000" dirty="0" smtClean="0"/>
              <a:t>CM108 USB sound card, </a:t>
            </a:r>
            <a:r>
              <a:rPr lang="en-US" sz="2000" dirty="0" err="1" smtClean="0"/>
              <a:t>Rpi</a:t>
            </a:r>
            <a:r>
              <a:rPr lang="en-US" sz="2000" dirty="0" smtClean="0"/>
              <a:t> 3B+, pair of </a:t>
            </a:r>
            <a:r>
              <a:rPr lang="en-US" sz="2000" dirty="0" err="1" smtClean="0"/>
              <a:t>Baofeng</a:t>
            </a:r>
            <a:r>
              <a:rPr lang="en-US" sz="2000" dirty="0" smtClean="0"/>
              <a:t> 888s HT’s</a:t>
            </a:r>
          </a:p>
          <a:p>
            <a:pPr lvl="1">
              <a:buFontTx/>
              <a:buChar char="-"/>
            </a:pPr>
            <a:r>
              <a:rPr lang="en-US" sz="1800" dirty="0" smtClean="0"/>
              <a:t>Final PA on HT removed to reduce transmitting power</a:t>
            </a:r>
          </a:p>
          <a:p>
            <a:pPr>
              <a:buFontTx/>
              <a:buChar char="-"/>
            </a:pPr>
            <a:endParaRPr lang="en-US" sz="2000" dirty="0"/>
          </a:p>
        </p:txBody>
      </p:sp>
      <p:pic>
        <p:nvPicPr>
          <p:cNvPr id="4" name="Picture 3"/>
          <p:cNvPicPr>
            <a:picLocks noChangeAspect="1"/>
          </p:cNvPicPr>
          <p:nvPr/>
        </p:nvPicPr>
        <p:blipFill>
          <a:blip r:embed="rId2"/>
          <a:stretch>
            <a:fillRect/>
          </a:stretch>
        </p:blipFill>
        <p:spPr>
          <a:xfrm>
            <a:off x="1219200" y="2286000"/>
            <a:ext cx="6048375" cy="4109384"/>
          </a:xfrm>
          <a:prstGeom prst="rect">
            <a:avLst/>
          </a:prstGeom>
        </p:spPr>
      </p:pic>
    </p:spTree>
    <p:extLst>
      <p:ext uri="{BB962C8B-B14F-4D97-AF65-F5344CB8AC3E}">
        <p14:creationId xmlns:p14="http://schemas.microsoft.com/office/powerpoint/2010/main" val="2457412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800" dirty="0" smtClean="0"/>
              <a:t>Creating Your Own </a:t>
            </a:r>
            <a:r>
              <a:rPr lang="en-US" sz="2800" dirty="0" err="1" smtClean="0"/>
              <a:t>AllStar</a:t>
            </a:r>
            <a:r>
              <a:rPr lang="en-US" sz="2800" dirty="0" smtClean="0"/>
              <a:t> Personal Node</a:t>
            </a:r>
            <a:endParaRPr lang="en-US" sz="2800" dirty="0"/>
          </a:p>
        </p:txBody>
      </p:sp>
      <p:sp>
        <p:nvSpPr>
          <p:cNvPr id="3" name="Content Placeholder 2"/>
          <p:cNvSpPr>
            <a:spLocks noGrp="1"/>
          </p:cNvSpPr>
          <p:nvPr>
            <p:ph idx="1"/>
          </p:nvPr>
        </p:nvSpPr>
        <p:spPr>
          <a:xfrm>
            <a:off x="457200" y="1600200"/>
            <a:ext cx="8229600" cy="4724400"/>
          </a:xfrm>
        </p:spPr>
        <p:txBody>
          <a:bodyPr>
            <a:noAutofit/>
          </a:bodyPr>
          <a:lstStyle/>
          <a:p>
            <a:pPr marL="457200" indent="-457200">
              <a:buFont typeface="+mj-lt"/>
              <a:buAutoNum type="arabicPeriod"/>
            </a:pPr>
            <a:r>
              <a:rPr lang="en-US" sz="2000" dirty="0" smtClean="0"/>
              <a:t>Buy your parts!  (Pi’s in short supply)</a:t>
            </a:r>
          </a:p>
          <a:p>
            <a:pPr marL="457200" indent="-457200">
              <a:buFont typeface="+mj-lt"/>
              <a:buAutoNum type="arabicPeriod"/>
            </a:pPr>
            <a:r>
              <a:rPr lang="en-US" sz="2000" dirty="0" smtClean="0"/>
              <a:t>Modify USB soundcard if needed</a:t>
            </a:r>
          </a:p>
          <a:p>
            <a:pPr marL="457200" indent="-457200">
              <a:buFont typeface="+mj-lt"/>
              <a:buAutoNum type="arabicPeriod"/>
            </a:pPr>
            <a:r>
              <a:rPr lang="en-US" sz="2000" dirty="0" smtClean="0"/>
              <a:t>Register for an </a:t>
            </a:r>
            <a:r>
              <a:rPr lang="en-US" sz="2000" dirty="0" err="1" smtClean="0"/>
              <a:t>AllStar</a:t>
            </a:r>
            <a:r>
              <a:rPr lang="en-US" sz="2000" dirty="0" smtClean="0"/>
              <a:t> number </a:t>
            </a:r>
            <a:r>
              <a:rPr lang="en-US" sz="2000" dirty="0"/>
              <a:t>at </a:t>
            </a:r>
            <a:r>
              <a:rPr lang="en-US" sz="2000" dirty="0">
                <a:hlinkClick r:id="rId2"/>
              </a:rPr>
              <a:t>https://</a:t>
            </a:r>
            <a:r>
              <a:rPr lang="en-US" sz="2000" dirty="0" smtClean="0">
                <a:hlinkClick r:id="rId2"/>
              </a:rPr>
              <a:t>www.allstarlink.org/portal/register.php</a:t>
            </a:r>
            <a:endParaRPr lang="en-US" sz="2000" dirty="0"/>
          </a:p>
          <a:p>
            <a:pPr marL="457200" indent="-457200">
              <a:buFont typeface="+mj-lt"/>
              <a:buAutoNum type="arabicPeriod"/>
            </a:pPr>
            <a:r>
              <a:rPr lang="en-US" sz="2000" dirty="0" smtClean="0"/>
              <a:t>Download </a:t>
            </a:r>
            <a:r>
              <a:rPr lang="en-US" sz="2000" dirty="0" err="1" smtClean="0"/>
              <a:t>HamVoip</a:t>
            </a:r>
            <a:r>
              <a:rPr lang="en-US" sz="2000" dirty="0" smtClean="0"/>
              <a:t>* or </a:t>
            </a:r>
            <a:r>
              <a:rPr lang="en-US" sz="2000" dirty="0" err="1" smtClean="0"/>
              <a:t>AllStarLink</a:t>
            </a:r>
            <a:r>
              <a:rPr lang="en-US" sz="2000" dirty="0" smtClean="0"/>
              <a:t> software and write to microSD card</a:t>
            </a:r>
          </a:p>
          <a:p>
            <a:pPr marL="457200" indent="-457200">
              <a:buFont typeface="+mj-lt"/>
              <a:buAutoNum type="arabicPeriod"/>
            </a:pPr>
            <a:r>
              <a:rPr lang="en-US" sz="2000" dirty="0" smtClean="0"/>
              <a:t>Boot Pi from microSD card, configure your account settings</a:t>
            </a:r>
          </a:p>
          <a:p>
            <a:pPr marL="457200" indent="-457200">
              <a:buFont typeface="+mj-lt"/>
              <a:buAutoNum type="arabicPeriod"/>
            </a:pPr>
            <a:r>
              <a:rPr lang="en-US" sz="2000" dirty="0" smtClean="0"/>
              <a:t>Adjust software settings for COS (carrier detect) and PTT (push to talk)</a:t>
            </a:r>
          </a:p>
          <a:p>
            <a:pPr marL="457200" indent="-457200">
              <a:buFont typeface="+mj-lt"/>
              <a:buAutoNum type="arabicPeriod"/>
            </a:pPr>
            <a:r>
              <a:rPr lang="en-US" sz="2000" dirty="0" smtClean="0"/>
              <a:t>Adjust USB sound levels for your hardware</a:t>
            </a:r>
          </a:p>
          <a:p>
            <a:pPr marL="457200" indent="-457200">
              <a:buFont typeface="+mj-lt"/>
              <a:buAutoNum type="arabicPeriod"/>
            </a:pPr>
            <a:r>
              <a:rPr lang="en-US" sz="2000" dirty="0" smtClean="0"/>
              <a:t>Enable </a:t>
            </a:r>
            <a:r>
              <a:rPr lang="en-US" sz="2000" dirty="0" err="1" smtClean="0"/>
              <a:t>AllMon</a:t>
            </a:r>
            <a:r>
              <a:rPr lang="en-US" sz="2000" dirty="0" smtClean="0"/>
              <a:t>/ </a:t>
            </a:r>
            <a:r>
              <a:rPr lang="en-US" sz="2000" dirty="0" err="1" smtClean="0"/>
              <a:t>Supermon</a:t>
            </a:r>
            <a:r>
              <a:rPr lang="en-US" sz="2000" dirty="0" smtClean="0"/>
              <a:t> if you want to control your device from a webpage or app</a:t>
            </a:r>
            <a:endParaRPr lang="en-US" sz="2000" dirty="0"/>
          </a:p>
          <a:p>
            <a:pPr marL="457200" indent="-457200">
              <a:buFont typeface="+mj-lt"/>
              <a:buAutoNum type="arabicPeriod"/>
            </a:pPr>
            <a:r>
              <a:rPr lang="en-US" sz="2000" dirty="0" smtClean="0"/>
              <a:t>Connect to the internet</a:t>
            </a:r>
            <a:endParaRPr lang="en-US" sz="2000" dirty="0"/>
          </a:p>
          <a:p>
            <a:pPr marL="0" indent="0" algn="ctr">
              <a:buNone/>
            </a:pPr>
            <a:r>
              <a:rPr lang="en-US" sz="2000" dirty="0" smtClean="0"/>
              <a:t>That’s it!</a:t>
            </a:r>
          </a:p>
          <a:p>
            <a:pPr marL="0" indent="0">
              <a:buNone/>
            </a:pPr>
            <a:r>
              <a:rPr lang="en-US" sz="2000" dirty="0" smtClean="0"/>
              <a:t>*</a:t>
            </a:r>
            <a:r>
              <a:rPr lang="en-US" sz="2000" dirty="0"/>
              <a:t>All my nodes are </a:t>
            </a:r>
            <a:r>
              <a:rPr lang="en-US" sz="2000" dirty="0" err="1" smtClean="0"/>
              <a:t>Hamvoip</a:t>
            </a:r>
            <a:r>
              <a:rPr lang="en-US" sz="2000" dirty="0" smtClean="0"/>
              <a:t> based</a:t>
            </a:r>
          </a:p>
        </p:txBody>
      </p:sp>
    </p:spTree>
    <p:extLst>
      <p:ext uri="{BB962C8B-B14F-4D97-AF65-F5344CB8AC3E}">
        <p14:creationId xmlns:p14="http://schemas.microsoft.com/office/powerpoint/2010/main" val="540293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
            <a:ext cx="8229600" cy="767069"/>
          </a:xfrm>
        </p:spPr>
        <p:txBody>
          <a:bodyPr>
            <a:normAutofit/>
          </a:bodyPr>
          <a:lstStyle/>
          <a:p>
            <a:pPr algn="l"/>
            <a:r>
              <a:rPr lang="en-US" sz="2800" dirty="0" smtClean="0"/>
              <a:t>Getting Your </a:t>
            </a:r>
            <a:r>
              <a:rPr lang="en-US" sz="2800" dirty="0" err="1" smtClean="0"/>
              <a:t>AllStar</a:t>
            </a:r>
            <a:r>
              <a:rPr lang="en-US" sz="2800" dirty="0" smtClean="0"/>
              <a:t> Number – AllStarLink.org</a:t>
            </a:r>
            <a:endParaRPr lang="en-US" sz="2800" dirty="0"/>
          </a:p>
        </p:txBody>
      </p:sp>
      <p:pic>
        <p:nvPicPr>
          <p:cNvPr id="5" name="Content Placeholder 4"/>
          <p:cNvPicPr>
            <a:picLocks noGrp="1" noChangeAspect="1"/>
          </p:cNvPicPr>
          <p:nvPr>
            <p:ph idx="1"/>
          </p:nvPr>
        </p:nvPicPr>
        <p:blipFill>
          <a:blip r:embed="rId2"/>
          <a:stretch>
            <a:fillRect/>
          </a:stretch>
        </p:blipFill>
        <p:spPr>
          <a:xfrm>
            <a:off x="304800" y="1033769"/>
            <a:ext cx="8229600" cy="5798831"/>
          </a:xfrm>
          <a:prstGeom prst="rect">
            <a:avLst/>
          </a:prstGeom>
        </p:spPr>
      </p:pic>
    </p:spTree>
    <p:extLst>
      <p:ext uri="{BB962C8B-B14F-4D97-AF65-F5344CB8AC3E}">
        <p14:creationId xmlns:p14="http://schemas.microsoft.com/office/powerpoint/2010/main" val="4285560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a:bodyPr>
          <a:lstStyle/>
          <a:p>
            <a:pPr algn="l"/>
            <a:r>
              <a:rPr lang="en-US" sz="2800" dirty="0" smtClean="0"/>
              <a:t>Getting Your </a:t>
            </a:r>
            <a:r>
              <a:rPr lang="en-US" sz="2800" dirty="0" err="1" smtClean="0"/>
              <a:t>AllStar</a:t>
            </a:r>
            <a:r>
              <a:rPr lang="en-US" sz="2800" dirty="0" smtClean="0"/>
              <a:t> Details</a:t>
            </a:r>
            <a:endParaRPr lang="en-US" sz="2800" dirty="0"/>
          </a:p>
        </p:txBody>
      </p:sp>
      <p:pic>
        <p:nvPicPr>
          <p:cNvPr id="4" name="Content Placeholder 3"/>
          <p:cNvPicPr>
            <a:picLocks noGrp="1" noChangeAspect="1"/>
          </p:cNvPicPr>
          <p:nvPr>
            <p:ph idx="1"/>
          </p:nvPr>
        </p:nvPicPr>
        <p:blipFill>
          <a:blip r:embed="rId2"/>
          <a:stretch>
            <a:fillRect/>
          </a:stretch>
        </p:blipFill>
        <p:spPr>
          <a:xfrm>
            <a:off x="444500" y="668186"/>
            <a:ext cx="6781800" cy="2575228"/>
          </a:xfrm>
          <a:prstGeom prst="rect">
            <a:avLst/>
          </a:prstGeom>
        </p:spPr>
      </p:pic>
      <p:pic>
        <p:nvPicPr>
          <p:cNvPr id="8" name="Picture 7"/>
          <p:cNvPicPr>
            <a:picLocks noChangeAspect="1"/>
          </p:cNvPicPr>
          <p:nvPr/>
        </p:nvPicPr>
        <p:blipFill>
          <a:blip r:embed="rId3"/>
          <a:stretch>
            <a:fillRect/>
          </a:stretch>
        </p:blipFill>
        <p:spPr>
          <a:xfrm>
            <a:off x="1905000" y="3124200"/>
            <a:ext cx="6908800" cy="3502000"/>
          </a:xfrm>
          <a:prstGeom prst="rect">
            <a:avLst/>
          </a:prstGeom>
        </p:spPr>
      </p:pic>
    </p:spTree>
    <p:extLst>
      <p:ext uri="{BB962C8B-B14F-4D97-AF65-F5344CB8AC3E}">
        <p14:creationId xmlns:p14="http://schemas.microsoft.com/office/powerpoint/2010/main" val="2212654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800" dirty="0" smtClean="0"/>
              <a:t>CM108 Modification</a:t>
            </a:r>
            <a:endParaRPr lang="en-US" sz="2800" dirty="0"/>
          </a:p>
        </p:txBody>
      </p:sp>
      <p:sp>
        <p:nvSpPr>
          <p:cNvPr id="3" name="Content Placeholder 2"/>
          <p:cNvSpPr>
            <a:spLocks noGrp="1"/>
          </p:cNvSpPr>
          <p:nvPr>
            <p:ph idx="1"/>
          </p:nvPr>
        </p:nvSpPr>
        <p:spPr>
          <a:xfrm>
            <a:off x="457200" y="1161764"/>
            <a:ext cx="8229600" cy="4724400"/>
          </a:xfrm>
        </p:spPr>
        <p:txBody>
          <a:bodyPr>
            <a:noAutofit/>
          </a:bodyPr>
          <a:lstStyle/>
          <a:p>
            <a:r>
              <a:rPr lang="en-US" sz="2000" dirty="0" smtClean="0"/>
              <a:t>Bring out GPIO pins for PTT and carrier detect</a:t>
            </a:r>
          </a:p>
          <a:p>
            <a:r>
              <a:rPr lang="en-US" sz="2000" dirty="0" smtClean="0"/>
              <a:t>Add transistor to key up the PTT on an HT or mobile transceiver</a:t>
            </a:r>
          </a:p>
          <a:p>
            <a:r>
              <a:rPr lang="en-US" sz="2000" dirty="0" smtClean="0"/>
              <a:t>Add resistors for audio input and output level adjust</a:t>
            </a:r>
          </a:p>
        </p:txBody>
      </p:sp>
      <p:pic>
        <p:nvPicPr>
          <p:cNvPr id="4" name="Picture 3"/>
          <p:cNvPicPr>
            <a:picLocks noChangeAspect="1"/>
          </p:cNvPicPr>
          <p:nvPr/>
        </p:nvPicPr>
        <p:blipFill>
          <a:blip r:embed="rId2"/>
          <a:stretch>
            <a:fillRect/>
          </a:stretch>
        </p:blipFill>
        <p:spPr>
          <a:xfrm>
            <a:off x="2997200" y="4011427"/>
            <a:ext cx="5943600" cy="2346868"/>
          </a:xfrm>
          <a:prstGeom prst="rect">
            <a:avLst/>
          </a:prstGeom>
        </p:spPr>
      </p:pic>
      <p:pic>
        <p:nvPicPr>
          <p:cNvPr id="5" name="Picture 4"/>
          <p:cNvPicPr>
            <a:picLocks noChangeAspect="1"/>
          </p:cNvPicPr>
          <p:nvPr/>
        </p:nvPicPr>
        <p:blipFill>
          <a:blip r:embed="rId3"/>
          <a:stretch>
            <a:fillRect/>
          </a:stretch>
        </p:blipFill>
        <p:spPr>
          <a:xfrm>
            <a:off x="203201" y="2413056"/>
            <a:ext cx="4914900" cy="1888523"/>
          </a:xfrm>
          <a:prstGeom prst="rect">
            <a:avLst/>
          </a:prstGeom>
        </p:spPr>
      </p:pic>
      <p:sp>
        <p:nvSpPr>
          <p:cNvPr id="6" name="TextBox 5"/>
          <p:cNvSpPr txBox="1"/>
          <p:nvPr/>
        </p:nvSpPr>
        <p:spPr>
          <a:xfrm>
            <a:off x="5118101" y="2834097"/>
            <a:ext cx="2120899" cy="523220"/>
          </a:xfrm>
          <a:prstGeom prst="rect">
            <a:avLst/>
          </a:prstGeom>
          <a:noFill/>
        </p:spPr>
        <p:txBody>
          <a:bodyPr wrap="square" rtlCol="0">
            <a:spAutoFit/>
          </a:bodyPr>
          <a:lstStyle/>
          <a:p>
            <a:r>
              <a:rPr lang="en-US" sz="2800" b="1" dirty="0"/>
              <a:t>Before</a:t>
            </a:r>
          </a:p>
        </p:txBody>
      </p:sp>
      <p:sp>
        <p:nvSpPr>
          <p:cNvPr id="7" name="TextBox 6"/>
          <p:cNvSpPr txBox="1"/>
          <p:nvPr/>
        </p:nvSpPr>
        <p:spPr>
          <a:xfrm>
            <a:off x="2057400" y="4739550"/>
            <a:ext cx="2120899" cy="523220"/>
          </a:xfrm>
          <a:prstGeom prst="rect">
            <a:avLst/>
          </a:prstGeom>
          <a:noFill/>
        </p:spPr>
        <p:txBody>
          <a:bodyPr wrap="square" rtlCol="0">
            <a:spAutoFit/>
          </a:bodyPr>
          <a:lstStyle/>
          <a:p>
            <a:r>
              <a:rPr lang="en-US" sz="2800" b="1" dirty="0" smtClean="0"/>
              <a:t>After</a:t>
            </a:r>
            <a:endParaRPr lang="en-US" sz="2800" b="1" dirty="0"/>
          </a:p>
        </p:txBody>
      </p:sp>
      <p:sp>
        <p:nvSpPr>
          <p:cNvPr id="9" name="TextBox 8"/>
          <p:cNvSpPr txBox="1"/>
          <p:nvPr/>
        </p:nvSpPr>
        <p:spPr>
          <a:xfrm rot="19279167">
            <a:off x="-79130" y="4801105"/>
            <a:ext cx="2057400" cy="400110"/>
          </a:xfrm>
          <a:prstGeom prst="rect">
            <a:avLst/>
          </a:prstGeom>
          <a:noFill/>
        </p:spPr>
        <p:txBody>
          <a:bodyPr wrap="square" rtlCol="0">
            <a:spAutoFit/>
          </a:bodyPr>
          <a:lstStyle/>
          <a:p>
            <a:r>
              <a:rPr lang="en-US" sz="2000" b="1" dirty="0" smtClean="0"/>
              <a:t>Not my photos</a:t>
            </a:r>
            <a:endParaRPr lang="en-US" sz="2000" b="1" dirty="0"/>
          </a:p>
        </p:txBody>
      </p:sp>
    </p:spTree>
    <p:extLst>
      <p:ext uri="{BB962C8B-B14F-4D97-AF65-F5344CB8AC3E}">
        <p14:creationId xmlns:p14="http://schemas.microsoft.com/office/powerpoint/2010/main" val="1916893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800" dirty="0" err="1" smtClean="0"/>
              <a:t>Baofeng</a:t>
            </a:r>
            <a:r>
              <a:rPr lang="en-US" sz="2800" dirty="0" smtClean="0"/>
              <a:t> 888s Modification</a:t>
            </a:r>
            <a:endParaRPr lang="en-US" sz="2800" dirty="0"/>
          </a:p>
        </p:txBody>
      </p:sp>
      <p:sp>
        <p:nvSpPr>
          <p:cNvPr id="3" name="Content Placeholder 2"/>
          <p:cNvSpPr>
            <a:spLocks noGrp="1"/>
          </p:cNvSpPr>
          <p:nvPr>
            <p:ph idx="1"/>
          </p:nvPr>
        </p:nvSpPr>
        <p:spPr>
          <a:xfrm>
            <a:off x="685800" y="1249318"/>
            <a:ext cx="7239000" cy="4724400"/>
          </a:xfrm>
        </p:spPr>
        <p:txBody>
          <a:bodyPr>
            <a:noAutofit/>
          </a:bodyPr>
          <a:lstStyle/>
          <a:p>
            <a:r>
              <a:rPr lang="en-US" sz="2000" dirty="0" smtClean="0"/>
              <a:t>Open and tap into Mic, Speaker, PTT, Carrier Detect</a:t>
            </a:r>
          </a:p>
          <a:p>
            <a:r>
              <a:rPr lang="en-US" sz="2000" dirty="0" smtClean="0"/>
              <a:t>Remove final PA for lower transmit power if desired.</a:t>
            </a:r>
          </a:p>
          <a:p>
            <a:pPr marL="0" indent="0">
              <a:buNone/>
            </a:pPr>
            <a:endParaRPr lang="en-US" sz="2000" dirty="0" smtClean="0"/>
          </a:p>
        </p:txBody>
      </p:sp>
      <p:pic>
        <p:nvPicPr>
          <p:cNvPr id="9" name="Picture 8"/>
          <p:cNvPicPr>
            <a:picLocks noChangeAspect="1"/>
          </p:cNvPicPr>
          <p:nvPr/>
        </p:nvPicPr>
        <p:blipFill>
          <a:blip r:embed="rId2"/>
          <a:stretch>
            <a:fillRect/>
          </a:stretch>
        </p:blipFill>
        <p:spPr>
          <a:xfrm>
            <a:off x="1498600" y="2030482"/>
            <a:ext cx="6629400" cy="4221063"/>
          </a:xfrm>
          <a:prstGeom prst="rect">
            <a:avLst/>
          </a:prstGeom>
        </p:spPr>
      </p:pic>
      <p:sp>
        <p:nvSpPr>
          <p:cNvPr id="10" name="TextBox 9"/>
          <p:cNvSpPr txBox="1"/>
          <p:nvPr/>
        </p:nvSpPr>
        <p:spPr>
          <a:xfrm rot="19217754">
            <a:off x="-109466" y="4290437"/>
            <a:ext cx="2057400" cy="400110"/>
          </a:xfrm>
          <a:prstGeom prst="rect">
            <a:avLst/>
          </a:prstGeom>
          <a:noFill/>
        </p:spPr>
        <p:txBody>
          <a:bodyPr wrap="square" rtlCol="0">
            <a:spAutoFit/>
          </a:bodyPr>
          <a:lstStyle/>
          <a:p>
            <a:r>
              <a:rPr lang="en-US" sz="2000" b="1" dirty="0" smtClean="0"/>
              <a:t>Not my photo</a:t>
            </a:r>
            <a:endParaRPr lang="en-US" sz="2000" b="1" dirty="0"/>
          </a:p>
        </p:txBody>
      </p:sp>
    </p:spTree>
    <p:extLst>
      <p:ext uri="{BB962C8B-B14F-4D97-AF65-F5344CB8AC3E}">
        <p14:creationId xmlns:p14="http://schemas.microsoft.com/office/powerpoint/2010/main" val="703192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800" dirty="0" smtClean="0"/>
              <a:t>Controlling Your Self-Built </a:t>
            </a:r>
            <a:r>
              <a:rPr lang="en-US" sz="2800" dirty="0" err="1" smtClean="0"/>
              <a:t>AllStar</a:t>
            </a:r>
            <a:r>
              <a:rPr lang="en-US" sz="2800" dirty="0" smtClean="0"/>
              <a:t> Personal Node</a:t>
            </a:r>
            <a:endParaRPr lang="en-US" sz="2800" dirty="0"/>
          </a:p>
        </p:txBody>
      </p:sp>
      <p:sp>
        <p:nvSpPr>
          <p:cNvPr id="3" name="Content Placeholder 2"/>
          <p:cNvSpPr>
            <a:spLocks noGrp="1"/>
          </p:cNvSpPr>
          <p:nvPr>
            <p:ph idx="1"/>
          </p:nvPr>
        </p:nvSpPr>
        <p:spPr/>
        <p:txBody>
          <a:bodyPr>
            <a:normAutofit/>
          </a:bodyPr>
          <a:lstStyle/>
          <a:p>
            <a:r>
              <a:rPr lang="en-US" sz="2400" dirty="0" smtClean="0"/>
              <a:t>Use DTMF Signaling from Mic</a:t>
            </a:r>
          </a:p>
          <a:p>
            <a:pPr lvl="1"/>
            <a:r>
              <a:rPr lang="en-US" sz="1800" dirty="0" smtClean="0"/>
              <a:t>Poor success for me</a:t>
            </a:r>
          </a:p>
          <a:p>
            <a:pPr marL="457200" lvl="1" indent="0">
              <a:buNone/>
            </a:pPr>
            <a:endParaRPr lang="en-US" sz="1800" dirty="0" smtClean="0"/>
          </a:p>
          <a:p>
            <a:r>
              <a:rPr lang="en-US" sz="2400" dirty="0" smtClean="0"/>
              <a:t>Use </a:t>
            </a:r>
            <a:r>
              <a:rPr lang="en-US" sz="2400" dirty="0" err="1" smtClean="0"/>
              <a:t>Allmon</a:t>
            </a:r>
            <a:r>
              <a:rPr lang="en-US" sz="2400" dirty="0" smtClean="0"/>
              <a:t>/</a:t>
            </a:r>
            <a:r>
              <a:rPr lang="en-US" sz="2400" dirty="0" err="1" smtClean="0"/>
              <a:t>Supermon</a:t>
            </a:r>
            <a:endParaRPr lang="en-US" sz="2400" dirty="0" smtClean="0"/>
          </a:p>
          <a:p>
            <a:pPr lvl="1"/>
            <a:r>
              <a:rPr lang="en-US" sz="1800" dirty="0" smtClean="0"/>
              <a:t>Web Based Configuration</a:t>
            </a:r>
          </a:p>
          <a:p>
            <a:pPr lvl="1"/>
            <a:r>
              <a:rPr lang="en-US" sz="1800" dirty="0" smtClean="0"/>
              <a:t>Need to know your IP address</a:t>
            </a:r>
          </a:p>
          <a:p>
            <a:pPr marL="457200" lvl="1" indent="0">
              <a:buNone/>
            </a:pPr>
            <a:endParaRPr lang="en-US" sz="1800" dirty="0" smtClean="0"/>
          </a:p>
          <a:p>
            <a:r>
              <a:rPr lang="en-US" sz="2400" dirty="0" smtClean="0"/>
              <a:t>Use a cellphone app</a:t>
            </a:r>
          </a:p>
          <a:p>
            <a:pPr lvl="1"/>
            <a:r>
              <a:rPr lang="en-US" sz="1800" dirty="0" smtClean="0"/>
              <a:t>I use Node Remote</a:t>
            </a:r>
          </a:p>
          <a:p>
            <a:pPr lvl="1"/>
            <a:r>
              <a:rPr lang="en-US" sz="1800" dirty="0" smtClean="0"/>
              <a:t>Need to know your IP address</a:t>
            </a:r>
            <a:endParaRPr lang="en-US" sz="2400" dirty="0" smtClean="0"/>
          </a:p>
        </p:txBody>
      </p:sp>
    </p:spTree>
    <p:extLst>
      <p:ext uri="{BB962C8B-B14F-4D97-AF65-F5344CB8AC3E}">
        <p14:creationId xmlns:p14="http://schemas.microsoft.com/office/powerpoint/2010/main" val="2949516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685800"/>
          </a:xfrm>
        </p:spPr>
        <p:txBody>
          <a:bodyPr>
            <a:normAutofit/>
          </a:bodyPr>
          <a:lstStyle/>
          <a:p>
            <a:pPr algn="l"/>
            <a:r>
              <a:rPr lang="en-US" sz="2800" dirty="0" smtClean="0"/>
              <a:t>Webpage Control of Your Node</a:t>
            </a:r>
            <a:endParaRPr lang="en-US" sz="2800" dirty="0"/>
          </a:p>
        </p:txBody>
      </p:sp>
      <p:pic>
        <p:nvPicPr>
          <p:cNvPr id="4" name="Picture 3"/>
          <p:cNvPicPr>
            <a:picLocks noChangeAspect="1"/>
          </p:cNvPicPr>
          <p:nvPr/>
        </p:nvPicPr>
        <p:blipFill>
          <a:blip r:embed="rId2"/>
          <a:stretch>
            <a:fillRect/>
          </a:stretch>
        </p:blipFill>
        <p:spPr>
          <a:xfrm>
            <a:off x="0" y="914400"/>
            <a:ext cx="9104433" cy="5838825"/>
          </a:xfrm>
          <a:prstGeom prst="rect">
            <a:avLst/>
          </a:prstGeom>
        </p:spPr>
      </p:pic>
    </p:spTree>
    <p:extLst>
      <p:ext uri="{BB962C8B-B14F-4D97-AF65-F5344CB8AC3E}">
        <p14:creationId xmlns:p14="http://schemas.microsoft.com/office/powerpoint/2010/main" val="1449585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639762"/>
          </a:xfrm>
        </p:spPr>
        <p:txBody>
          <a:bodyPr>
            <a:normAutofit/>
          </a:bodyPr>
          <a:lstStyle/>
          <a:p>
            <a:pPr algn="l"/>
            <a:r>
              <a:rPr lang="en-US" sz="3200" dirty="0" smtClean="0"/>
              <a:t>Repeater Linking - Digital</a:t>
            </a:r>
            <a:endParaRPr lang="en-US" sz="3200" dirty="0"/>
          </a:p>
        </p:txBody>
      </p:sp>
      <p:sp>
        <p:nvSpPr>
          <p:cNvPr id="3" name="Content Placeholder 2"/>
          <p:cNvSpPr>
            <a:spLocks noGrp="1"/>
          </p:cNvSpPr>
          <p:nvPr>
            <p:ph idx="1"/>
          </p:nvPr>
        </p:nvSpPr>
        <p:spPr>
          <a:xfrm>
            <a:off x="454241" y="1204119"/>
            <a:ext cx="8229600" cy="1310482"/>
          </a:xfrm>
        </p:spPr>
        <p:txBody>
          <a:bodyPr>
            <a:normAutofit/>
          </a:bodyPr>
          <a:lstStyle/>
          <a:p>
            <a:pPr marL="0" indent="0">
              <a:buNone/>
            </a:pPr>
            <a:r>
              <a:rPr lang="en-US" sz="2000" dirty="0"/>
              <a:t>Digital </a:t>
            </a:r>
            <a:r>
              <a:rPr lang="en-US" sz="2000" dirty="0" smtClean="0"/>
              <a:t>(ROIP – Radio Over IP)</a:t>
            </a:r>
            <a:endParaRPr lang="en-US" sz="2000" dirty="0"/>
          </a:p>
          <a:p>
            <a:r>
              <a:rPr lang="en-US" sz="2000" dirty="0"/>
              <a:t>Generally uses the internet to connect repeaters but can be linked over a private network (</a:t>
            </a:r>
            <a:r>
              <a:rPr lang="en-US" sz="2000" dirty="0" smtClean="0"/>
              <a:t>AREDN* </a:t>
            </a:r>
            <a:r>
              <a:rPr lang="en-US" sz="2000" dirty="0"/>
              <a:t>for example</a:t>
            </a:r>
            <a:r>
              <a:rPr lang="en-US" sz="2000" dirty="0" smtClean="0"/>
              <a:t>)</a:t>
            </a:r>
            <a:endParaRPr lang="en-US" sz="2000" dirty="0"/>
          </a:p>
          <a:p>
            <a:pPr marL="0" indent="0">
              <a:buNone/>
            </a:pPr>
            <a:endParaRPr lang="en-US" sz="2000" dirty="0"/>
          </a:p>
          <a:p>
            <a:pPr marL="0" indent="0">
              <a:buNone/>
            </a:pPr>
            <a:endParaRPr lang="en-US" sz="1800" dirty="0"/>
          </a:p>
        </p:txBody>
      </p:sp>
      <p:sp>
        <p:nvSpPr>
          <p:cNvPr id="4" name="Rectangle 3">
            <a:extLst>
              <a:ext uri="{FF2B5EF4-FFF2-40B4-BE49-F238E27FC236}">
                <a16:creationId xmlns="" xmlns:a16="http://schemas.microsoft.com/office/drawing/2014/main" id="{A7944E57-BCB0-4AE3-9B7C-A6BA880E4763}"/>
              </a:ext>
            </a:extLst>
          </p:cNvPr>
          <p:cNvSpPr/>
          <p:nvPr/>
        </p:nvSpPr>
        <p:spPr>
          <a:xfrm>
            <a:off x="480874" y="3886200"/>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Repeater</a:t>
            </a:r>
          </a:p>
        </p:txBody>
      </p:sp>
      <p:sp>
        <p:nvSpPr>
          <p:cNvPr id="6" name="Rectangle 5">
            <a:extLst>
              <a:ext uri="{FF2B5EF4-FFF2-40B4-BE49-F238E27FC236}">
                <a16:creationId xmlns="" xmlns:a16="http://schemas.microsoft.com/office/drawing/2014/main" id="{46AD1E4B-B74E-4FC2-8F3A-32161CB2F945}"/>
              </a:ext>
            </a:extLst>
          </p:cNvPr>
          <p:cNvSpPr/>
          <p:nvPr/>
        </p:nvSpPr>
        <p:spPr>
          <a:xfrm>
            <a:off x="1852474" y="3886200"/>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Digitizer</a:t>
            </a:r>
          </a:p>
        </p:txBody>
      </p:sp>
      <p:sp>
        <p:nvSpPr>
          <p:cNvPr id="7" name="Rectangle 6">
            <a:extLst>
              <a:ext uri="{FF2B5EF4-FFF2-40B4-BE49-F238E27FC236}">
                <a16:creationId xmlns="" xmlns:a16="http://schemas.microsoft.com/office/drawing/2014/main" id="{C595A27D-5FE5-451D-9BB3-8143CE05F17E}"/>
              </a:ext>
            </a:extLst>
          </p:cNvPr>
          <p:cNvSpPr/>
          <p:nvPr/>
        </p:nvSpPr>
        <p:spPr>
          <a:xfrm>
            <a:off x="5788981" y="3886200"/>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Digitizer</a:t>
            </a:r>
          </a:p>
        </p:txBody>
      </p:sp>
      <p:sp>
        <p:nvSpPr>
          <p:cNvPr id="8" name="Rectangle 7">
            <a:extLst>
              <a:ext uri="{FF2B5EF4-FFF2-40B4-BE49-F238E27FC236}">
                <a16:creationId xmlns="" xmlns:a16="http://schemas.microsoft.com/office/drawing/2014/main" id="{D7CD5926-D5E1-421B-95C9-3EF828C7A4AF}"/>
              </a:ext>
            </a:extLst>
          </p:cNvPr>
          <p:cNvSpPr/>
          <p:nvPr/>
        </p:nvSpPr>
        <p:spPr>
          <a:xfrm>
            <a:off x="7267852" y="3886200"/>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Repeater</a:t>
            </a:r>
          </a:p>
        </p:txBody>
      </p:sp>
      <p:sp>
        <p:nvSpPr>
          <p:cNvPr id="9" name="Thought Bubble: Cloud 8">
            <a:extLst>
              <a:ext uri="{FF2B5EF4-FFF2-40B4-BE49-F238E27FC236}">
                <a16:creationId xmlns="" xmlns:a16="http://schemas.microsoft.com/office/drawing/2014/main" id="{BAB02FF8-05DC-4550-851F-7171947E5A8C}"/>
              </a:ext>
            </a:extLst>
          </p:cNvPr>
          <p:cNvSpPr/>
          <p:nvPr/>
        </p:nvSpPr>
        <p:spPr>
          <a:xfrm>
            <a:off x="3779668" y="3276600"/>
            <a:ext cx="1554332" cy="1219200"/>
          </a:xfrm>
          <a:prstGeom prst="cloud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Internet or Private Network</a:t>
            </a:r>
          </a:p>
        </p:txBody>
      </p:sp>
      <p:pic>
        <p:nvPicPr>
          <p:cNvPr id="14" name="Picture 13">
            <a:extLst>
              <a:ext uri="{FF2B5EF4-FFF2-40B4-BE49-F238E27FC236}">
                <a16:creationId xmlns="" xmlns:a16="http://schemas.microsoft.com/office/drawing/2014/main" id="{056F6FA4-98A7-4029-ABC3-F54B3D418A6F}"/>
              </a:ext>
            </a:extLst>
          </p:cNvPr>
          <p:cNvPicPr>
            <a:picLocks noChangeAspect="1"/>
          </p:cNvPicPr>
          <p:nvPr/>
        </p:nvPicPr>
        <p:blipFill>
          <a:blip r:embed="rId2"/>
          <a:stretch>
            <a:fillRect/>
          </a:stretch>
        </p:blipFill>
        <p:spPr>
          <a:xfrm>
            <a:off x="576124" y="2743200"/>
            <a:ext cx="952500" cy="1066800"/>
          </a:xfrm>
          <a:prstGeom prst="rect">
            <a:avLst/>
          </a:prstGeom>
        </p:spPr>
      </p:pic>
      <p:pic>
        <p:nvPicPr>
          <p:cNvPr id="16" name="Picture 15">
            <a:extLst>
              <a:ext uri="{FF2B5EF4-FFF2-40B4-BE49-F238E27FC236}">
                <a16:creationId xmlns="" xmlns:a16="http://schemas.microsoft.com/office/drawing/2014/main" id="{8A08F05E-4718-4AF3-B8FA-A4DE4771EBE6}"/>
              </a:ext>
            </a:extLst>
          </p:cNvPr>
          <p:cNvPicPr>
            <a:picLocks noChangeAspect="1"/>
          </p:cNvPicPr>
          <p:nvPr/>
        </p:nvPicPr>
        <p:blipFill>
          <a:blip r:embed="rId2"/>
          <a:stretch>
            <a:fillRect/>
          </a:stretch>
        </p:blipFill>
        <p:spPr>
          <a:xfrm>
            <a:off x="7458352" y="2751054"/>
            <a:ext cx="952500" cy="1066800"/>
          </a:xfrm>
          <a:prstGeom prst="rect">
            <a:avLst/>
          </a:prstGeom>
        </p:spPr>
      </p:pic>
      <p:cxnSp>
        <p:nvCxnSpPr>
          <p:cNvPr id="27" name="Straight Arrow Connector 26">
            <a:extLst>
              <a:ext uri="{FF2B5EF4-FFF2-40B4-BE49-F238E27FC236}">
                <a16:creationId xmlns="" xmlns:a16="http://schemas.microsoft.com/office/drawing/2014/main" id="{B32C401F-01A5-46B2-B1CF-D3B26E69D68A}"/>
              </a:ext>
            </a:extLst>
          </p:cNvPr>
          <p:cNvCxnSpPr>
            <a:stCxn id="4" idx="3"/>
            <a:endCxn id="6" idx="1"/>
          </p:cNvCxnSpPr>
          <p:nvPr/>
        </p:nvCxnSpPr>
        <p:spPr>
          <a:xfrm>
            <a:off x="1623874" y="4191000"/>
            <a:ext cx="228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84E811D9-A1C8-4C8E-9710-0BF84E9C605F}"/>
              </a:ext>
            </a:extLst>
          </p:cNvPr>
          <p:cNvCxnSpPr>
            <a:cxnSpLocks/>
          </p:cNvCxnSpPr>
          <p:nvPr/>
        </p:nvCxnSpPr>
        <p:spPr>
          <a:xfrm>
            <a:off x="7010400" y="4191000"/>
            <a:ext cx="25745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40884635-B09B-4C50-B9F7-62ADE2A6DB50}"/>
              </a:ext>
            </a:extLst>
          </p:cNvPr>
          <p:cNvCxnSpPr>
            <a:cxnSpLocks/>
            <a:stCxn id="9" idx="2"/>
          </p:cNvCxnSpPr>
          <p:nvPr/>
        </p:nvCxnSpPr>
        <p:spPr>
          <a:xfrm>
            <a:off x="5332705" y="3886200"/>
            <a:ext cx="456276" cy="304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6D5A2659-8CC1-4F96-8DC6-9635E5869EFA}"/>
              </a:ext>
            </a:extLst>
          </p:cNvPr>
          <p:cNvCxnSpPr>
            <a:cxnSpLocks/>
            <a:stCxn id="6" idx="3"/>
            <a:endCxn id="9" idx="0"/>
          </p:cNvCxnSpPr>
          <p:nvPr/>
        </p:nvCxnSpPr>
        <p:spPr>
          <a:xfrm flipV="1">
            <a:off x="2995474" y="3886200"/>
            <a:ext cx="789015" cy="304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90600" y="5867400"/>
            <a:ext cx="5561972" cy="400110"/>
          </a:xfrm>
          <a:prstGeom prst="rect">
            <a:avLst/>
          </a:prstGeom>
          <a:noFill/>
        </p:spPr>
        <p:txBody>
          <a:bodyPr wrap="none" rtlCol="0">
            <a:spAutoFit/>
          </a:bodyPr>
          <a:lstStyle/>
          <a:p>
            <a:r>
              <a:rPr lang="en-US" sz="2000" dirty="0" smtClean="0"/>
              <a:t>*AREDN – Amateur Radio Emergency Data Network</a:t>
            </a:r>
            <a:endParaRPr lang="en-US" sz="2000" dirty="0"/>
          </a:p>
        </p:txBody>
      </p:sp>
    </p:spTree>
    <p:extLst>
      <p:ext uri="{BB962C8B-B14F-4D97-AF65-F5344CB8AC3E}">
        <p14:creationId xmlns:p14="http://schemas.microsoft.com/office/powerpoint/2010/main" val="278157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800" dirty="0" smtClean="0"/>
              <a:t>Phone App Control - Node Remote – iOS Example </a:t>
            </a:r>
            <a:endParaRPr lang="en-US" sz="2800" dirty="0"/>
          </a:p>
        </p:txBody>
      </p:sp>
      <p:pic>
        <p:nvPicPr>
          <p:cNvPr id="5" name="Content Placeholder 4"/>
          <p:cNvPicPr>
            <a:picLocks noGrp="1" noChangeAspect="1"/>
          </p:cNvPicPr>
          <p:nvPr>
            <p:ph idx="1"/>
          </p:nvPr>
        </p:nvPicPr>
        <p:blipFill>
          <a:blip r:embed="rId2"/>
          <a:stretch>
            <a:fillRect/>
          </a:stretch>
        </p:blipFill>
        <p:spPr>
          <a:xfrm>
            <a:off x="1143000" y="1173164"/>
            <a:ext cx="2743200" cy="4876800"/>
          </a:xfrm>
          <a:prstGeom prst="rect">
            <a:avLst/>
          </a:prstGeom>
        </p:spPr>
      </p:pic>
      <p:pic>
        <p:nvPicPr>
          <p:cNvPr id="6" name="Picture 5"/>
          <p:cNvPicPr>
            <a:picLocks noChangeAspect="1"/>
          </p:cNvPicPr>
          <p:nvPr/>
        </p:nvPicPr>
        <p:blipFill>
          <a:blip r:embed="rId3"/>
          <a:stretch>
            <a:fillRect/>
          </a:stretch>
        </p:blipFill>
        <p:spPr>
          <a:xfrm>
            <a:off x="4572000" y="1096963"/>
            <a:ext cx="2786063" cy="4953000"/>
          </a:xfrm>
          <a:prstGeom prst="rect">
            <a:avLst/>
          </a:prstGeom>
        </p:spPr>
      </p:pic>
    </p:spTree>
    <p:extLst>
      <p:ext uri="{BB962C8B-B14F-4D97-AF65-F5344CB8AC3E}">
        <p14:creationId xmlns:p14="http://schemas.microsoft.com/office/powerpoint/2010/main" val="2389679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800" dirty="0" smtClean="0"/>
              <a:t>Common Questions/Points of Confusion</a:t>
            </a:r>
            <a:endParaRPr lang="en-US" sz="2800" dirty="0"/>
          </a:p>
        </p:txBody>
      </p:sp>
      <p:sp>
        <p:nvSpPr>
          <p:cNvPr id="3" name="Content Placeholder 2"/>
          <p:cNvSpPr>
            <a:spLocks noGrp="1"/>
          </p:cNvSpPr>
          <p:nvPr>
            <p:ph idx="1"/>
          </p:nvPr>
        </p:nvSpPr>
        <p:spPr>
          <a:xfrm>
            <a:off x="457200" y="1143000"/>
            <a:ext cx="8229600" cy="4754563"/>
          </a:xfrm>
        </p:spPr>
        <p:txBody>
          <a:bodyPr>
            <a:noAutofit/>
          </a:bodyPr>
          <a:lstStyle/>
          <a:p>
            <a:pPr marL="0" indent="0">
              <a:buNone/>
            </a:pPr>
            <a:r>
              <a:rPr lang="en-US" sz="1800" b="1" dirty="0" smtClean="0"/>
              <a:t>Do I want a UHF or VHF </a:t>
            </a:r>
            <a:r>
              <a:rPr lang="en-US" sz="1800" b="1" dirty="0" err="1" smtClean="0"/>
              <a:t>ClearNode</a:t>
            </a:r>
            <a:r>
              <a:rPr lang="en-US" sz="1800" b="1" dirty="0" smtClean="0"/>
              <a:t>/Shari/DIY node?  Does it need to match the repeater I am connecting to?</a:t>
            </a:r>
          </a:p>
          <a:p>
            <a:pPr lvl="1"/>
            <a:r>
              <a:rPr lang="en-US" sz="1600" dirty="0" smtClean="0"/>
              <a:t>No.  The RF link is between your HT in your house and your node.  It doesn’t matter what </a:t>
            </a:r>
            <a:r>
              <a:rPr lang="en-US" sz="1600" dirty="0" err="1" smtClean="0"/>
              <a:t>AllStar</a:t>
            </a:r>
            <a:r>
              <a:rPr lang="en-US" sz="1600" dirty="0" smtClean="0"/>
              <a:t> repeater you are connecting to.  UHF is preferred due to the larger number of clear frequencies.</a:t>
            </a:r>
          </a:p>
          <a:p>
            <a:pPr lvl="1"/>
            <a:endParaRPr lang="en-US" sz="1800" dirty="0" smtClean="0"/>
          </a:p>
          <a:p>
            <a:pPr marL="0" indent="0">
              <a:buNone/>
            </a:pPr>
            <a:r>
              <a:rPr lang="en-US" sz="1800" b="1" dirty="0" smtClean="0"/>
              <a:t>Should I run a PL tone on my radio based node?</a:t>
            </a:r>
          </a:p>
          <a:p>
            <a:pPr lvl="1"/>
            <a:r>
              <a:rPr lang="en-US" sz="1600" dirty="0" smtClean="0"/>
              <a:t>Yes – you do not want to key up into the connected </a:t>
            </a:r>
            <a:r>
              <a:rPr lang="en-US" sz="1600" dirty="0" err="1" smtClean="0"/>
              <a:t>Allstar</a:t>
            </a:r>
            <a:r>
              <a:rPr lang="en-US" sz="1600" dirty="0" smtClean="0"/>
              <a:t> node with RF noise</a:t>
            </a:r>
          </a:p>
          <a:p>
            <a:pPr lvl="1"/>
            <a:endParaRPr lang="en-US" sz="1800" dirty="0"/>
          </a:p>
          <a:p>
            <a:pPr marL="0" indent="0">
              <a:buNone/>
            </a:pPr>
            <a:r>
              <a:rPr lang="en-US" sz="1800" b="1" dirty="0" smtClean="0"/>
              <a:t>Does my PL tone on my node need to match the input of the repeater I am connecting to? </a:t>
            </a:r>
          </a:p>
          <a:p>
            <a:pPr lvl="1"/>
            <a:r>
              <a:rPr lang="en-US" sz="1600" dirty="0" smtClean="0"/>
              <a:t>No.  Your nodes PL is just to prevent random RF noise from transmitting into the network. </a:t>
            </a:r>
          </a:p>
          <a:p>
            <a:pPr lvl="1"/>
            <a:endParaRPr lang="en-US" sz="1800" dirty="0"/>
          </a:p>
          <a:p>
            <a:pPr marL="0" indent="0">
              <a:buNone/>
            </a:pPr>
            <a:r>
              <a:rPr lang="en-US" sz="1800" b="1" dirty="0" smtClean="0"/>
              <a:t>Can I travel anywhere and connect back to K6TZ?</a:t>
            </a:r>
          </a:p>
          <a:p>
            <a:pPr lvl="1"/>
            <a:r>
              <a:rPr lang="en-US" sz="1600" dirty="0" smtClean="0"/>
              <a:t>Yes, with a reliable internet connection. Also for a DIY setup, you’ll need to be able to find the IP address of your node to be able to sent connect commands.  DTMF tones over your HT may be more successful.</a:t>
            </a:r>
          </a:p>
        </p:txBody>
      </p:sp>
    </p:spTree>
    <p:extLst>
      <p:ext uri="{BB962C8B-B14F-4D97-AF65-F5344CB8AC3E}">
        <p14:creationId xmlns:p14="http://schemas.microsoft.com/office/powerpoint/2010/main" val="845778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800" dirty="0" smtClean="0"/>
              <a:t>Summary</a:t>
            </a:r>
            <a:endParaRPr lang="en-US" sz="2800" dirty="0"/>
          </a:p>
        </p:txBody>
      </p:sp>
      <p:sp>
        <p:nvSpPr>
          <p:cNvPr id="3" name="Content Placeholder 2"/>
          <p:cNvSpPr>
            <a:spLocks noGrp="1"/>
          </p:cNvSpPr>
          <p:nvPr>
            <p:ph idx="1"/>
          </p:nvPr>
        </p:nvSpPr>
        <p:spPr>
          <a:xfrm>
            <a:off x="457200" y="1371600"/>
            <a:ext cx="8229600" cy="4754563"/>
          </a:xfrm>
        </p:spPr>
        <p:txBody>
          <a:bodyPr>
            <a:normAutofit/>
          </a:bodyPr>
          <a:lstStyle/>
          <a:p>
            <a:r>
              <a:rPr lang="en-US" sz="2000" dirty="0" smtClean="0"/>
              <a:t>It’s useful for getting to non-local repeaters, hubs, that support </a:t>
            </a:r>
            <a:r>
              <a:rPr lang="en-US" sz="2000" dirty="0" err="1" smtClean="0"/>
              <a:t>AllStar</a:t>
            </a:r>
            <a:endParaRPr lang="en-US" sz="2000" dirty="0" smtClean="0"/>
          </a:p>
          <a:p>
            <a:r>
              <a:rPr lang="en-US" sz="2000" dirty="0" smtClean="0"/>
              <a:t>Very good sound quality, and most importantly, “It feels like analog FM”</a:t>
            </a:r>
          </a:p>
          <a:p>
            <a:r>
              <a:rPr lang="en-US" sz="2000" dirty="0" smtClean="0"/>
              <a:t>Low cost barrier for entry.  </a:t>
            </a:r>
            <a:r>
              <a:rPr lang="en-US" sz="2000" dirty="0" err="1" smtClean="0"/>
              <a:t>Rpi</a:t>
            </a:r>
            <a:r>
              <a:rPr lang="en-US" sz="2000" dirty="0" smtClean="0"/>
              <a:t> + $10 headphones and you’re in</a:t>
            </a:r>
          </a:p>
          <a:p>
            <a:r>
              <a:rPr lang="en-US" sz="2000" dirty="0" smtClean="0"/>
              <a:t>Many options to play with (Radio-less, simplex, duplex)</a:t>
            </a:r>
          </a:p>
        </p:txBody>
      </p:sp>
    </p:spTree>
    <p:extLst>
      <p:ext uri="{BB962C8B-B14F-4D97-AF65-F5344CB8AC3E}">
        <p14:creationId xmlns:p14="http://schemas.microsoft.com/office/powerpoint/2010/main" val="2435171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l"/>
            <a:r>
              <a:rPr lang="en-US" sz="2800" dirty="0" smtClean="0"/>
              <a:t>Resources</a:t>
            </a:r>
            <a:endParaRPr lang="en-US" sz="2800" dirty="0"/>
          </a:p>
        </p:txBody>
      </p:sp>
      <p:sp>
        <p:nvSpPr>
          <p:cNvPr id="3" name="Content Placeholder 2"/>
          <p:cNvSpPr>
            <a:spLocks noGrp="1"/>
          </p:cNvSpPr>
          <p:nvPr>
            <p:ph idx="1"/>
          </p:nvPr>
        </p:nvSpPr>
        <p:spPr>
          <a:xfrm>
            <a:off x="457200" y="990600"/>
            <a:ext cx="8229600" cy="5410200"/>
          </a:xfrm>
        </p:spPr>
        <p:txBody>
          <a:bodyPr>
            <a:normAutofit/>
          </a:bodyPr>
          <a:lstStyle/>
          <a:p>
            <a:r>
              <a:rPr lang="en-US" sz="1800" dirty="0" err="1" smtClean="0"/>
              <a:t>AllStarLink</a:t>
            </a:r>
            <a:r>
              <a:rPr lang="en-US" sz="1800" dirty="0"/>
              <a:t> </a:t>
            </a:r>
            <a:r>
              <a:rPr lang="en-US" sz="1800" dirty="0">
                <a:hlinkClick r:id="rId2"/>
              </a:rPr>
              <a:t>https://www.allstarlink.org</a:t>
            </a:r>
            <a:r>
              <a:rPr lang="en-US" sz="1800" dirty="0" smtClean="0">
                <a:hlinkClick r:id="rId2"/>
              </a:rPr>
              <a:t>/</a:t>
            </a:r>
            <a:endParaRPr lang="en-US" sz="1800" dirty="0"/>
          </a:p>
          <a:p>
            <a:pPr lvl="1"/>
            <a:r>
              <a:rPr lang="en-US" sz="1800" dirty="0" smtClean="0"/>
              <a:t> Register for </a:t>
            </a:r>
            <a:r>
              <a:rPr lang="en-US" sz="1800" dirty="0" err="1" smtClean="0"/>
              <a:t>AllStar</a:t>
            </a:r>
            <a:r>
              <a:rPr lang="en-US" sz="1800" dirty="0" smtClean="0"/>
              <a:t> #, Pi image if you want to use </a:t>
            </a:r>
            <a:r>
              <a:rPr lang="en-US" sz="1800" dirty="0" err="1" smtClean="0"/>
              <a:t>AllStarLink</a:t>
            </a:r>
            <a:r>
              <a:rPr lang="en-US" sz="1800" dirty="0" smtClean="0"/>
              <a:t> based SW</a:t>
            </a:r>
          </a:p>
          <a:p>
            <a:r>
              <a:rPr lang="en-US" sz="1800" dirty="0" err="1" smtClean="0"/>
              <a:t>HamVoip</a:t>
            </a:r>
            <a:r>
              <a:rPr lang="en-US" sz="1800" dirty="0"/>
              <a:t> </a:t>
            </a:r>
            <a:r>
              <a:rPr lang="en-US" sz="1800" dirty="0">
                <a:hlinkClick r:id="rId3"/>
              </a:rPr>
              <a:t>https://</a:t>
            </a:r>
            <a:r>
              <a:rPr lang="en-US" sz="1800" dirty="0" smtClean="0">
                <a:hlinkClick r:id="rId3"/>
              </a:rPr>
              <a:t>hamvoip.org/</a:t>
            </a:r>
            <a:endParaRPr lang="en-US" sz="1800" dirty="0"/>
          </a:p>
          <a:p>
            <a:pPr lvl="1"/>
            <a:r>
              <a:rPr lang="en-US" sz="1800" dirty="0" smtClean="0"/>
              <a:t>Source for </a:t>
            </a:r>
            <a:r>
              <a:rPr lang="en-US" sz="1800" dirty="0" err="1" smtClean="0"/>
              <a:t>HamVoip</a:t>
            </a:r>
            <a:r>
              <a:rPr lang="en-US" sz="1800" dirty="0" smtClean="0"/>
              <a:t> based Pi image</a:t>
            </a:r>
          </a:p>
          <a:p>
            <a:r>
              <a:rPr lang="en-US" sz="1800" dirty="0" err="1" smtClean="0"/>
              <a:t>ClearNode</a:t>
            </a:r>
            <a:r>
              <a:rPr lang="en-US" sz="1800" dirty="0"/>
              <a:t> </a:t>
            </a:r>
            <a:r>
              <a:rPr lang="en-US" sz="1800" dirty="0">
                <a:hlinkClick r:id="rId4"/>
              </a:rPr>
              <a:t>https://www.node-ventures.com/buy-clearnode</a:t>
            </a:r>
            <a:r>
              <a:rPr lang="en-US" sz="1800" dirty="0" smtClean="0">
                <a:hlinkClick r:id="rId4"/>
              </a:rPr>
              <a:t>/</a:t>
            </a:r>
            <a:endParaRPr lang="en-US" sz="1800" dirty="0"/>
          </a:p>
          <a:p>
            <a:pPr lvl="1"/>
            <a:r>
              <a:rPr lang="en-US" sz="1800" dirty="0" smtClean="0"/>
              <a:t>Maker and seller for fully assembled </a:t>
            </a:r>
            <a:r>
              <a:rPr lang="en-US" sz="1800" dirty="0" err="1" smtClean="0"/>
              <a:t>ClearNode</a:t>
            </a:r>
            <a:r>
              <a:rPr lang="en-US" sz="1800" dirty="0" smtClean="0"/>
              <a:t> </a:t>
            </a:r>
            <a:r>
              <a:rPr lang="en-US" sz="1800" dirty="0" err="1" smtClean="0"/>
              <a:t>AllStar</a:t>
            </a:r>
            <a:r>
              <a:rPr lang="en-US" sz="1800" dirty="0" smtClean="0"/>
              <a:t> node</a:t>
            </a:r>
          </a:p>
          <a:p>
            <a:r>
              <a:rPr lang="en-US" sz="1800" dirty="0" err="1" smtClean="0"/>
              <a:t>HamProjects</a:t>
            </a:r>
            <a:r>
              <a:rPr lang="en-US" sz="1800" dirty="0"/>
              <a:t> </a:t>
            </a:r>
            <a:r>
              <a:rPr lang="en-US" sz="1800" dirty="0">
                <a:hlinkClick r:id="rId5"/>
              </a:rPr>
              <a:t>https://hamprojects.info</a:t>
            </a:r>
            <a:r>
              <a:rPr lang="en-US" sz="1800" dirty="0" smtClean="0">
                <a:hlinkClick r:id="rId5"/>
              </a:rPr>
              <a:t>/</a:t>
            </a:r>
            <a:endParaRPr lang="en-US" sz="1800" dirty="0"/>
          </a:p>
          <a:p>
            <a:pPr lvl="1"/>
            <a:r>
              <a:rPr lang="en-US" sz="1800" dirty="0" smtClean="0"/>
              <a:t>Source for partial </a:t>
            </a:r>
            <a:r>
              <a:rPr lang="en-US" sz="1800" dirty="0" err="1" smtClean="0"/>
              <a:t>AllStar</a:t>
            </a:r>
            <a:r>
              <a:rPr lang="en-US" sz="1800" dirty="0" smtClean="0"/>
              <a:t> Kits (bring your own Pi, HT)</a:t>
            </a:r>
          </a:p>
          <a:p>
            <a:pPr lvl="1"/>
            <a:r>
              <a:rPr lang="en-US" sz="1800" dirty="0" smtClean="0"/>
              <a:t>Also a good source for how to configure </a:t>
            </a:r>
            <a:r>
              <a:rPr lang="en-US" sz="1800" dirty="0" err="1" smtClean="0"/>
              <a:t>HamVoip</a:t>
            </a:r>
            <a:endParaRPr lang="en-US" sz="1800" dirty="0" smtClean="0"/>
          </a:p>
          <a:p>
            <a:r>
              <a:rPr lang="en-US" sz="1800" dirty="0" err="1" smtClean="0"/>
              <a:t>AllStar</a:t>
            </a:r>
            <a:r>
              <a:rPr lang="en-US" sz="1800" dirty="0"/>
              <a:t> Setup </a:t>
            </a:r>
            <a:r>
              <a:rPr lang="en-US" sz="1800" dirty="0">
                <a:hlinkClick r:id="rId6"/>
              </a:rPr>
              <a:t>https://</a:t>
            </a:r>
            <a:r>
              <a:rPr lang="en-US" sz="1800" dirty="0" smtClean="0">
                <a:hlinkClick r:id="rId6"/>
              </a:rPr>
              <a:t>allstarsetup.com/</a:t>
            </a:r>
            <a:endParaRPr lang="en-US" sz="1800" dirty="0"/>
          </a:p>
          <a:p>
            <a:pPr lvl="1"/>
            <a:r>
              <a:rPr lang="en-US" sz="1800" dirty="0" smtClean="0"/>
              <a:t>Modifying CM108 USB </a:t>
            </a:r>
            <a:r>
              <a:rPr lang="en-US" sz="1800" dirty="0"/>
              <a:t>Sound </a:t>
            </a:r>
            <a:r>
              <a:rPr lang="en-US" sz="1800" dirty="0" smtClean="0"/>
              <a:t>Card</a:t>
            </a:r>
          </a:p>
          <a:p>
            <a:pPr lvl="1"/>
            <a:r>
              <a:rPr lang="en-US" sz="1800" dirty="0" smtClean="0"/>
              <a:t>Modifying </a:t>
            </a:r>
            <a:r>
              <a:rPr lang="en-US" sz="1800" dirty="0" err="1" smtClean="0"/>
              <a:t>Baofeng</a:t>
            </a:r>
            <a:r>
              <a:rPr lang="en-US" sz="1800" dirty="0" smtClean="0"/>
              <a:t> 888</a:t>
            </a:r>
          </a:p>
          <a:p>
            <a:pPr lvl="1"/>
            <a:r>
              <a:rPr lang="en-US" sz="1800" dirty="0" smtClean="0"/>
              <a:t>Configuring </a:t>
            </a:r>
            <a:r>
              <a:rPr lang="en-US" sz="1800" dirty="0" err="1" smtClean="0"/>
              <a:t>AllStar</a:t>
            </a:r>
            <a:endParaRPr lang="en-US" sz="1800" dirty="0" smtClean="0"/>
          </a:p>
          <a:p>
            <a:pPr lvl="1"/>
            <a:r>
              <a:rPr lang="en-US" sz="1800" dirty="0" smtClean="0"/>
              <a:t>Enabling </a:t>
            </a:r>
            <a:r>
              <a:rPr lang="en-US" sz="1800" dirty="0" err="1" smtClean="0"/>
              <a:t>Allmon</a:t>
            </a:r>
            <a:r>
              <a:rPr lang="en-US" sz="1800" dirty="0" smtClean="0"/>
              <a:t>/</a:t>
            </a:r>
            <a:r>
              <a:rPr lang="en-US" sz="1800" dirty="0" err="1" smtClean="0"/>
              <a:t>Supermon</a:t>
            </a:r>
            <a:endParaRPr lang="en-US" sz="1800" dirty="0" smtClean="0"/>
          </a:p>
          <a:p>
            <a:r>
              <a:rPr lang="en-US" sz="1800" dirty="0" smtClean="0"/>
              <a:t>One source of USB Headphones – </a:t>
            </a:r>
            <a:r>
              <a:rPr lang="en-US" sz="1800" dirty="0" err="1" smtClean="0"/>
              <a:t>Mpow</a:t>
            </a:r>
            <a:r>
              <a:rPr lang="en-US" sz="1800" dirty="0"/>
              <a:t> 071 </a:t>
            </a:r>
            <a:r>
              <a:rPr lang="en-US" sz="1800" dirty="0" smtClean="0">
                <a:hlinkClick r:id="rId7"/>
              </a:rPr>
              <a:t>https</a:t>
            </a:r>
            <a:r>
              <a:rPr lang="en-US" sz="1800" dirty="0">
                <a:hlinkClick r:id="rId7"/>
              </a:rPr>
              <a:t>://</a:t>
            </a:r>
            <a:r>
              <a:rPr lang="en-US" sz="1800" dirty="0" smtClean="0">
                <a:hlinkClick r:id="rId7"/>
              </a:rPr>
              <a:t>www.amazon.com/dp/B0B87VMVRW</a:t>
            </a:r>
            <a:endParaRPr lang="en-US" sz="1800" dirty="0" smtClean="0"/>
          </a:p>
          <a:p>
            <a:endParaRPr lang="en-US" sz="2200" dirty="0" smtClean="0"/>
          </a:p>
          <a:p>
            <a:endParaRPr lang="en-US" sz="1800" dirty="0" smtClean="0"/>
          </a:p>
        </p:txBody>
      </p:sp>
    </p:spTree>
    <p:extLst>
      <p:ext uri="{BB962C8B-B14F-4D97-AF65-F5344CB8AC3E}">
        <p14:creationId xmlns:p14="http://schemas.microsoft.com/office/powerpoint/2010/main" val="1116417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639762"/>
          </a:xfrm>
        </p:spPr>
        <p:txBody>
          <a:bodyPr>
            <a:normAutofit/>
          </a:bodyPr>
          <a:lstStyle/>
          <a:p>
            <a:pPr algn="l"/>
            <a:r>
              <a:rPr lang="en-US" sz="3200" dirty="0"/>
              <a:t>Pros and Cons of Linking Over the Internet</a:t>
            </a:r>
          </a:p>
        </p:txBody>
      </p:sp>
      <p:sp>
        <p:nvSpPr>
          <p:cNvPr id="3" name="Content Placeholder 2"/>
          <p:cNvSpPr>
            <a:spLocks noGrp="1"/>
          </p:cNvSpPr>
          <p:nvPr>
            <p:ph idx="1"/>
          </p:nvPr>
        </p:nvSpPr>
        <p:spPr>
          <a:xfrm>
            <a:off x="457200" y="1447800"/>
            <a:ext cx="8229600" cy="4678363"/>
          </a:xfrm>
        </p:spPr>
        <p:txBody>
          <a:bodyPr>
            <a:normAutofit/>
          </a:bodyPr>
          <a:lstStyle/>
          <a:p>
            <a:pPr marL="0" indent="0">
              <a:buNone/>
            </a:pPr>
            <a:r>
              <a:rPr lang="en-US" sz="2000" dirty="0"/>
              <a:t>Pros</a:t>
            </a:r>
          </a:p>
          <a:p>
            <a:r>
              <a:rPr lang="en-US" sz="2000" dirty="0"/>
              <a:t>Distance between repeaters is no longer an issue</a:t>
            </a:r>
          </a:p>
          <a:p>
            <a:r>
              <a:rPr lang="en-US" sz="2000" dirty="0"/>
              <a:t>Links managed easily</a:t>
            </a:r>
          </a:p>
          <a:p>
            <a:r>
              <a:rPr lang="en-US" sz="2000" dirty="0"/>
              <a:t>Multiple links </a:t>
            </a:r>
            <a:r>
              <a:rPr lang="en-US" sz="2000" dirty="0" smtClean="0"/>
              <a:t>could be made without additional hardware</a:t>
            </a:r>
            <a:endParaRPr lang="en-US" sz="2000" dirty="0"/>
          </a:p>
          <a:p>
            <a:r>
              <a:rPr lang="en-US" sz="2000" dirty="0"/>
              <a:t>Repeaters can be accessed without a radio</a:t>
            </a:r>
          </a:p>
          <a:p>
            <a:pPr marL="0" indent="0">
              <a:buNone/>
            </a:pPr>
            <a:endParaRPr lang="en-US" sz="2000" dirty="0"/>
          </a:p>
          <a:p>
            <a:pPr marL="0" indent="0">
              <a:buNone/>
            </a:pPr>
            <a:r>
              <a:rPr lang="en-US" sz="2000" dirty="0"/>
              <a:t>Cons</a:t>
            </a:r>
          </a:p>
          <a:p>
            <a:r>
              <a:rPr lang="en-US" sz="2000" dirty="0"/>
              <a:t>Internet linked </a:t>
            </a:r>
            <a:r>
              <a:rPr lang="en-US" sz="2000" dirty="0" smtClean="0"/>
              <a:t>repeaters become standalone when </a:t>
            </a:r>
            <a:r>
              <a:rPr lang="en-US" sz="2000" dirty="0"/>
              <a:t>internet is </a:t>
            </a:r>
            <a:r>
              <a:rPr lang="en-US" sz="2000" dirty="0" smtClean="0"/>
              <a:t>down</a:t>
            </a:r>
            <a:endParaRPr lang="en-US" sz="2000" dirty="0"/>
          </a:p>
          <a:p>
            <a:r>
              <a:rPr lang="en-US" sz="2000" dirty="0"/>
              <a:t>Internet </a:t>
            </a:r>
            <a:r>
              <a:rPr lang="en-US" sz="2000" dirty="0" smtClean="0"/>
              <a:t>quality can </a:t>
            </a:r>
            <a:r>
              <a:rPr lang="en-US" sz="2000" dirty="0"/>
              <a:t>cause audio problems (delays, dropped or garbled audio)</a:t>
            </a:r>
          </a:p>
          <a:p>
            <a:pPr marL="457200" lvl="1" indent="0">
              <a:buNone/>
            </a:pPr>
            <a:endParaRPr lang="en-US" sz="1800" dirty="0"/>
          </a:p>
          <a:p>
            <a:pPr marL="57150" indent="0">
              <a:buNone/>
            </a:pPr>
            <a:endParaRPr lang="en-US" sz="1800" dirty="0"/>
          </a:p>
        </p:txBody>
      </p:sp>
    </p:spTree>
    <p:extLst>
      <p:ext uri="{BB962C8B-B14F-4D97-AF65-F5344CB8AC3E}">
        <p14:creationId xmlns:p14="http://schemas.microsoft.com/office/powerpoint/2010/main" val="1803999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B6D6AC29-E3EF-44E5-B153-E109E6806254}"/>
              </a:ext>
            </a:extLst>
          </p:cNvPr>
          <p:cNvPicPr>
            <a:picLocks noChangeAspect="1"/>
          </p:cNvPicPr>
          <p:nvPr/>
        </p:nvPicPr>
        <p:blipFill>
          <a:blip r:embed="rId2"/>
          <a:stretch>
            <a:fillRect/>
          </a:stretch>
        </p:blipFill>
        <p:spPr>
          <a:xfrm>
            <a:off x="3449781" y="2362200"/>
            <a:ext cx="2244437" cy="2362200"/>
          </a:xfrm>
          <a:prstGeom prst="rect">
            <a:avLst/>
          </a:prstGeom>
        </p:spPr>
      </p:pic>
      <p:sp>
        <p:nvSpPr>
          <p:cNvPr id="2" name="Title 1"/>
          <p:cNvSpPr>
            <a:spLocks noGrp="1"/>
          </p:cNvSpPr>
          <p:nvPr>
            <p:ph type="title"/>
          </p:nvPr>
        </p:nvSpPr>
        <p:spPr>
          <a:xfrm>
            <a:off x="457200" y="274638"/>
            <a:ext cx="7239000" cy="639762"/>
          </a:xfrm>
        </p:spPr>
        <p:txBody>
          <a:bodyPr>
            <a:normAutofit/>
          </a:bodyPr>
          <a:lstStyle/>
          <a:p>
            <a:pPr algn="l"/>
            <a:r>
              <a:rPr lang="en-US" sz="3200" dirty="0"/>
              <a:t>Multiple Digital Links via Internet</a:t>
            </a:r>
          </a:p>
        </p:txBody>
      </p:sp>
      <p:sp>
        <p:nvSpPr>
          <p:cNvPr id="4" name="Rectangle 3">
            <a:extLst>
              <a:ext uri="{FF2B5EF4-FFF2-40B4-BE49-F238E27FC236}">
                <a16:creationId xmlns="" xmlns:a16="http://schemas.microsoft.com/office/drawing/2014/main" id="{A7944E57-BCB0-4AE3-9B7C-A6BA880E4763}"/>
              </a:ext>
            </a:extLst>
          </p:cNvPr>
          <p:cNvSpPr/>
          <p:nvPr/>
        </p:nvSpPr>
        <p:spPr>
          <a:xfrm>
            <a:off x="537958" y="2514600"/>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Repeater</a:t>
            </a:r>
            <a:endParaRPr lang="en-US" dirty="0">
              <a:solidFill>
                <a:schemeClr val="tx1"/>
              </a:solidFill>
            </a:endParaRPr>
          </a:p>
        </p:txBody>
      </p:sp>
      <p:sp>
        <p:nvSpPr>
          <p:cNvPr id="6" name="Rectangle 5">
            <a:extLst>
              <a:ext uri="{FF2B5EF4-FFF2-40B4-BE49-F238E27FC236}">
                <a16:creationId xmlns="" xmlns:a16="http://schemas.microsoft.com/office/drawing/2014/main" id="{46AD1E4B-B74E-4FC2-8F3A-32161CB2F945}"/>
              </a:ext>
            </a:extLst>
          </p:cNvPr>
          <p:cNvSpPr/>
          <p:nvPr/>
        </p:nvSpPr>
        <p:spPr>
          <a:xfrm>
            <a:off x="1909558" y="2514600"/>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Digitizer</a:t>
            </a:r>
            <a:endParaRPr lang="en-US" dirty="0">
              <a:solidFill>
                <a:schemeClr val="tx1"/>
              </a:solidFill>
            </a:endParaRPr>
          </a:p>
        </p:txBody>
      </p:sp>
      <p:sp>
        <p:nvSpPr>
          <p:cNvPr id="7" name="Rectangle 6">
            <a:extLst>
              <a:ext uri="{FF2B5EF4-FFF2-40B4-BE49-F238E27FC236}">
                <a16:creationId xmlns="" xmlns:a16="http://schemas.microsoft.com/office/drawing/2014/main" id="{C595A27D-5FE5-451D-9BB3-8143CE05F17E}"/>
              </a:ext>
            </a:extLst>
          </p:cNvPr>
          <p:cNvSpPr/>
          <p:nvPr/>
        </p:nvSpPr>
        <p:spPr>
          <a:xfrm>
            <a:off x="5803049" y="2320173"/>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Digitizer</a:t>
            </a:r>
            <a:endParaRPr lang="en-US" dirty="0">
              <a:solidFill>
                <a:schemeClr val="tx1"/>
              </a:solidFill>
            </a:endParaRPr>
          </a:p>
        </p:txBody>
      </p:sp>
      <p:sp>
        <p:nvSpPr>
          <p:cNvPr id="8" name="Rectangle 7">
            <a:extLst>
              <a:ext uri="{FF2B5EF4-FFF2-40B4-BE49-F238E27FC236}">
                <a16:creationId xmlns="" xmlns:a16="http://schemas.microsoft.com/office/drawing/2014/main" id="{D7CD5926-D5E1-421B-95C9-3EF828C7A4AF}"/>
              </a:ext>
            </a:extLst>
          </p:cNvPr>
          <p:cNvSpPr/>
          <p:nvPr/>
        </p:nvSpPr>
        <p:spPr>
          <a:xfrm>
            <a:off x="7281920" y="2320173"/>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Repeater</a:t>
            </a:r>
            <a:endParaRPr lang="en-US" dirty="0">
              <a:solidFill>
                <a:schemeClr val="tx1"/>
              </a:solidFill>
            </a:endParaRPr>
          </a:p>
        </p:txBody>
      </p:sp>
      <p:pic>
        <p:nvPicPr>
          <p:cNvPr id="14" name="Picture 13">
            <a:extLst>
              <a:ext uri="{FF2B5EF4-FFF2-40B4-BE49-F238E27FC236}">
                <a16:creationId xmlns="" xmlns:a16="http://schemas.microsoft.com/office/drawing/2014/main" id="{056F6FA4-98A7-4029-ABC3-F54B3D418A6F}"/>
              </a:ext>
            </a:extLst>
          </p:cNvPr>
          <p:cNvPicPr>
            <a:picLocks noChangeAspect="1"/>
          </p:cNvPicPr>
          <p:nvPr/>
        </p:nvPicPr>
        <p:blipFill>
          <a:blip r:embed="rId3"/>
          <a:stretch>
            <a:fillRect/>
          </a:stretch>
        </p:blipFill>
        <p:spPr>
          <a:xfrm>
            <a:off x="633208" y="1371600"/>
            <a:ext cx="952500" cy="1066800"/>
          </a:xfrm>
          <a:prstGeom prst="rect">
            <a:avLst/>
          </a:prstGeom>
        </p:spPr>
      </p:pic>
      <p:pic>
        <p:nvPicPr>
          <p:cNvPr id="16" name="Picture 15">
            <a:extLst>
              <a:ext uri="{FF2B5EF4-FFF2-40B4-BE49-F238E27FC236}">
                <a16:creationId xmlns="" xmlns:a16="http://schemas.microsoft.com/office/drawing/2014/main" id="{8A08F05E-4718-4AF3-B8FA-A4DE4771EBE6}"/>
              </a:ext>
            </a:extLst>
          </p:cNvPr>
          <p:cNvPicPr>
            <a:picLocks noChangeAspect="1"/>
          </p:cNvPicPr>
          <p:nvPr/>
        </p:nvPicPr>
        <p:blipFill>
          <a:blip r:embed="rId3"/>
          <a:stretch>
            <a:fillRect/>
          </a:stretch>
        </p:blipFill>
        <p:spPr>
          <a:xfrm>
            <a:off x="7472420" y="1185027"/>
            <a:ext cx="952500" cy="1066800"/>
          </a:xfrm>
          <a:prstGeom prst="rect">
            <a:avLst/>
          </a:prstGeom>
        </p:spPr>
      </p:pic>
      <p:cxnSp>
        <p:nvCxnSpPr>
          <p:cNvPr id="27" name="Straight Arrow Connector 26">
            <a:extLst>
              <a:ext uri="{FF2B5EF4-FFF2-40B4-BE49-F238E27FC236}">
                <a16:creationId xmlns="" xmlns:a16="http://schemas.microsoft.com/office/drawing/2014/main" id="{B32C401F-01A5-46B2-B1CF-D3B26E69D68A}"/>
              </a:ext>
            </a:extLst>
          </p:cNvPr>
          <p:cNvCxnSpPr>
            <a:stCxn id="4" idx="3"/>
            <a:endCxn id="6" idx="1"/>
          </p:cNvCxnSpPr>
          <p:nvPr/>
        </p:nvCxnSpPr>
        <p:spPr>
          <a:xfrm>
            <a:off x="1680958" y="2819400"/>
            <a:ext cx="228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84E811D9-A1C8-4C8E-9710-0BF84E9C605F}"/>
              </a:ext>
            </a:extLst>
          </p:cNvPr>
          <p:cNvCxnSpPr>
            <a:cxnSpLocks/>
          </p:cNvCxnSpPr>
          <p:nvPr/>
        </p:nvCxnSpPr>
        <p:spPr>
          <a:xfrm>
            <a:off x="7024468" y="2624973"/>
            <a:ext cx="25745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40884635-B09B-4C50-B9F7-62ADE2A6DB50}"/>
              </a:ext>
            </a:extLst>
          </p:cNvPr>
          <p:cNvCxnSpPr>
            <a:cxnSpLocks/>
          </p:cNvCxnSpPr>
          <p:nvPr/>
        </p:nvCxnSpPr>
        <p:spPr>
          <a:xfrm flipV="1">
            <a:off x="5110089" y="2624973"/>
            <a:ext cx="692960" cy="49922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6D5A2659-8CC1-4F96-8DC6-9635E5869EFA}"/>
              </a:ext>
            </a:extLst>
          </p:cNvPr>
          <p:cNvCxnSpPr>
            <a:cxnSpLocks/>
            <a:stCxn id="6" idx="3"/>
          </p:cNvCxnSpPr>
          <p:nvPr/>
        </p:nvCxnSpPr>
        <p:spPr>
          <a:xfrm>
            <a:off x="3052558" y="2819400"/>
            <a:ext cx="838331" cy="533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 xmlns:a16="http://schemas.microsoft.com/office/drawing/2014/main" id="{56C92CF3-184F-4D84-8723-963694466825}"/>
              </a:ext>
            </a:extLst>
          </p:cNvPr>
          <p:cNvSpPr/>
          <p:nvPr/>
        </p:nvSpPr>
        <p:spPr>
          <a:xfrm>
            <a:off x="5948289" y="5134962"/>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Digitizer</a:t>
            </a:r>
            <a:endParaRPr lang="en-US" dirty="0">
              <a:solidFill>
                <a:schemeClr val="tx1"/>
              </a:solidFill>
            </a:endParaRPr>
          </a:p>
        </p:txBody>
      </p:sp>
      <p:sp>
        <p:nvSpPr>
          <p:cNvPr id="23" name="Rectangle 22">
            <a:extLst>
              <a:ext uri="{FF2B5EF4-FFF2-40B4-BE49-F238E27FC236}">
                <a16:creationId xmlns="" xmlns:a16="http://schemas.microsoft.com/office/drawing/2014/main" id="{4A77A4B1-7E80-4E13-903D-BA2B96F6F496}"/>
              </a:ext>
            </a:extLst>
          </p:cNvPr>
          <p:cNvSpPr/>
          <p:nvPr/>
        </p:nvSpPr>
        <p:spPr>
          <a:xfrm>
            <a:off x="7427160" y="5134962"/>
            <a:ext cx="1143000" cy="609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Repeater</a:t>
            </a:r>
            <a:endParaRPr lang="en-US" dirty="0">
              <a:solidFill>
                <a:schemeClr val="tx1"/>
              </a:solidFill>
            </a:endParaRPr>
          </a:p>
        </p:txBody>
      </p:sp>
      <p:pic>
        <p:nvPicPr>
          <p:cNvPr id="24" name="Picture 23">
            <a:extLst>
              <a:ext uri="{FF2B5EF4-FFF2-40B4-BE49-F238E27FC236}">
                <a16:creationId xmlns="" xmlns:a16="http://schemas.microsoft.com/office/drawing/2014/main" id="{6F3A6276-2230-4D1B-9611-E783F9824921}"/>
              </a:ext>
            </a:extLst>
          </p:cNvPr>
          <p:cNvPicPr>
            <a:picLocks noChangeAspect="1"/>
          </p:cNvPicPr>
          <p:nvPr/>
        </p:nvPicPr>
        <p:blipFill>
          <a:blip r:embed="rId3"/>
          <a:stretch>
            <a:fillRect/>
          </a:stretch>
        </p:blipFill>
        <p:spPr>
          <a:xfrm>
            <a:off x="7617660" y="3999816"/>
            <a:ext cx="952500" cy="1066800"/>
          </a:xfrm>
          <a:prstGeom prst="rect">
            <a:avLst/>
          </a:prstGeom>
        </p:spPr>
      </p:pic>
      <p:cxnSp>
        <p:nvCxnSpPr>
          <p:cNvPr id="25" name="Straight Arrow Connector 24">
            <a:extLst>
              <a:ext uri="{FF2B5EF4-FFF2-40B4-BE49-F238E27FC236}">
                <a16:creationId xmlns="" xmlns:a16="http://schemas.microsoft.com/office/drawing/2014/main" id="{9120A7FD-80A4-4C9C-AA34-9676D5597372}"/>
              </a:ext>
            </a:extLst>
          </p:cNvPr>
          <p:cNvCxnSpPr>
            <a:cxnSpLocks/>
          </p:cNvCxnSpPr>
          <p:nvPr/>
        </p:nvCxnSpPr>
        <p:spPr>
          <a:xfrm>
            <a:off x="7169708" y="5439762"/>
            <a:ext cx="25745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3AD8DFEB-94DF-4A5A-8336-92BC6259CC5E}"/>
              </a:ext>
            </a:extLst>
          </p:cNvPr>
          <p:cNvCxnSpPr>
            <a:cxnSpLocks/>
          </p:cNvCxnSpPr>
          <p:nvPr/>
        </p:nvCxnSpPr>
        <p:spPr>
          <a:xfrm>
            <a:off x="4957689" y="4004427"/>
            <a:ext cx="990600" cy="14353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 xmlns:a16="http://schemas.microsoft.com/office/drawing/2014/main" id="{53FCC78C-0EDE-4EC4-AC32-CEC3D1D7E539}"/>
              </a:ext>
            </a:extLst>
          </p:cNvPr>
          <p:cNvSpPr/>
          <p:nvPr/>
        </p:nvSpPr>
        <p:spPr>
          <a:xfrm>
            <a:off x="3014589" y="5337699"/>
            <a:ext cx="14478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HotSpot</a:t>
            </a:r>
            <a:endParaRPr lang="en-US" dirty="0">
              <a:solidFill>
                <a:schemeClr val="tx1"/>
              </a:solidFill>
            </a:endParaRPr>
          </a:p>
        </p:txBody>
      </p:sp>
      <p:sp>
        <p:nvSpPr>
          <p:cNvPr id="37" name="Oval 36">
            <a:extLst>
              <a:ext uri="{FF2B5EF4-FFF2-40B4-BE49-F238E27FC236}">
                <a16:creationId xmlns="" xmlns:a16="http://schemas.microsoft.com/office/drawing/2014/main" id="{F99BD4D3-DEEF-4482-B3B8-51F90562580F}"/>
              </a:ext>
            </a:extLst>
          </p:cNvPr>
          <p:cNvSpPr/>
          <p:nvPr/>
        </p:nvSpPr>
        <p:spPr>
          <a:xfrm>
            <a:off x="1300089" y="4324135"/>
            <a:ext cx="1447800" cy="609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HotSpot</a:t>
            </a:r>
            <a:endParaRPr lang="en-US" dirty="0">
              <a:solidFill>
                <a:schemeClr val="tx1"/>
              </a:solidFill>
            </a:endParaRPr>
          </a:p>
        </p:txBody>
      </p:sp>
      <p:cxnSp>
        <p:nvCxnSpPr>
          <p:cNvPr id="38" name="Straight Arrow Connector 37">
            <a:extLst>
              <a:ext uri="{FF2B5EF4-FFF2-40B4-BE49-F238E27FC236}">
                <a16:creationId xmlns="" xmlns:a16="http://schemas.microsoft.com/office/drawing/2014/main" id="{20022F59-42B4-4ACF-8B52-72EDEB93A567}"/>
              </a:ext>
            </a:extLst>
          </p:cNvPr>
          <p:cNvCxnSpPr>
            <a:cxnSpLocks/>
            <a:stCxn id="37" idx="6"/>
          </p:cNvCxnSpPr>
          <p:nvPr/>
        </p:nvCxnSpPr>
        <p:spPr>
          <a:xfrm flipV="1">
            <a:off x="2747889" y="3724167"/>
            <a:ext cx="1168893" cy="9047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 xmlns:a16="http://schemas.microsoft.com/office/drawing/2014/main" id="{68514C26-6F5A-4F1E-9EC4-83BFD703C4ED}"/>
              </a:ext>
            </a:extLst>
          </p:cNvPr>
          <p:cNvCxnSpPr>
            <a:cxnSpLocks/>
            <a:endCxn id="20" idx="0"/>
          </p:cNvCxnSpPr>
          <p:nvPr/>
        </p:nvCxnSpPr>
        <p:spPr>
          <a:xfrm flipH="1">
            <a:off x="3738489" y="4114800"/>
            <a:ext cx="592334" cy="12228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29893" y="1060853"/>
            <a:ext cx="4464991" cy="707886"/>
          </a:xfrm>
          <a:prstGeom prst="rect">
            <a:avLst/>
          </a:prstGeom>
          <a:noFill/>
        </p:spPr>
        <p:txBody>
          <a:bodyPr wrap="square" rtlCol="0">
            <a:spAutoFit/>
          </a:bodyPr>
          <a:lstStyle/>
          <a:p>
            <a:r>
              <a:rPr lang="en-US" sz="2000" dirty="0" smtClean="0"/>
              <a:t>Examples: PAPA Systems, SBARC, WIN System</a:t>
            </a:r>
            <a:endParaRPr lang="en-US" sz="2000" dirty="0"/>
          </a:p>
        </p:txBody>
      </p:sp>
    </p:spTree>
    <p:extLst>
      <p:ext uri="{BB962C8B-B14F-4D97-AF65-F5344CB8AC3E}">
        <p14:creationId xmlns:p14="http://schemas.microsoft.com/office/powerpoint/2010/main" val="1607973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639762"/>
          </a:xfrm>
        </p:spPr>
        <p:txBody>
          <a:bodyPr>
            <a:normAutofit/>
          </a:bodyPr>
          <a:lstStyle/>
          <a:p>
            <a:pPr algn="l"/>
            <a:r>
              <a:rPr lang="en-US" sz="3200" dirty="0"/>
              <a:t>What is </a:t>
            </a:r>
            <a:r>
              <a:rPr lang="en-US" sz="3200" dirty="0" err="1"/>
              <a:t>AllStar</a:t>
            </a:r>
            <a:r>
              <a:rPr lang="en-US" sz="3200" dirty="0"/>
              <a:t> ?</a:t>
            </a:r>
          </a:p>
        </p:txBody>
      </p:sp>
      <p:sp>
        <p:nvSpPr>
          <p:cNvPr id="3" name="Content Placeholder 2"/>
          <p:cNvSpPr>
            <a:spLocks noGrp="1"/>
          </p:cNvSpPr>
          <p:nvPr>
            <p:ph idx="1"/>
          </p:nvPr>
        </p:nvSpPr>
        <p:spPr>
          <a:xfrm>
            <a:off x="457200" y="1066800"/>
            <a:ext cx="8229600" cy="5059363"/>
          </a:xfrm>
        </p:spPr>
        <p:txBody>
          <a:bodyPr>
            <a:normAutofit/>
          </a:bodyPr>
          <a:lstStyle/>
          <a:p>
            <a:pPr marL="0" indent="0">
              <a:buNone/>
            </a:pPr>
            <a:r>
              <a:rPr lang="en-US" sz="2000" dirty="0" err="1"/>
              <a:t>AllStar</a:t>
            </a:r>
            <a:r>
              <a:rPr lang="en-US" sz="2000" dirty="0"/>
              <a:t> is a digital way to link 2 or more repeaters together</a:t>
            </a:r>
          </a:p>
          <a:p>
            <a:pPr>
              <a:buFontTx/>
              <a:buChar char="-"/>
            </a:pPr>
            <a:endParaRPr lang="en-US" sz="2000" dirty="0"/>
          </a:p>
          <a:p>
            <a:pPr>
              <a:buFontTx/>
              <a:buChar char="-"/>
            </a:pPr>
            <a:r>
              <a:rPr lang="en-US" sz="2000" dirty="0"/>
              <a:t>High quality audio, support many different codecs</a:t>
            </a:r>
          </a:p>
          <a:p>
            <a:pPr>
              <a:buFontTx/>
              <a:buChar char="-"/>
            </a:pPr>
            <a:r>
              <a:rPr lang="en-US" sz="2000" dirty="0"/>
              <a:t>Supports full duplex operation</a:t>
            </a:r>
          </a:p>
          <a:p>
            <a:pPr>
              <a:buFontTx/>
              <a:buChar char="-"/>
            </a:pPr>
            <a:r>
              <a:rPr lang="en-US" sz="2000" dirty="0" smtClean="0"/>
              <a:t>Free, open source </a:t>
            </a:r>
            <a:r>
              <a:rPr lang="en-US" sz="2000" dirty="0"/>
              <a:t>software</a:t>
            </a:r>
          </a:p>
          <a:p>
            <a:pPr>
              <a:buFontTx/>
              <a:buChar char="-"/>
            </a:pPr>
            <a:r>
              <a:rPr lang="en-US" sz="2000" dirty="0"/>
              <a:t>Uses inexpensive hardware (Raspberry </a:t>
            </a:r>
            <a:r>
              <a:rPr lang="en-US" sz="2000" dirty="0" smtClean="0"/>
              <a:t>Pi)</a:t>
            </a:r>
            <a:endParaRPr lang="en-US" sz="2000" dirty="0"/>
          </a:p>
          <a:p>
            <a:pPr>
              <a:buFontTx/>
              <a:buChar char="-"/>
            </a:pPr>
            <a:r>
              <a:rPr lang="en-US" sz="2000" dirty="0"/>
              <a:t>Extensive linking capability</a:t>
            </a:r>
          </a:p>
          <a:p>
            <a:pPr>
              <a:buFontTx/>
              <a:buChar char="-"/>
            </a:pPr>
            <a:r>
              <a:rPr lang="en-US" sz="2000" dirty="0"/>
              <a:t>Linking control is easily made via the radio or web page</a:t>
            </a:r>
          </a:p>
          <a:p>
            <a:pPr>
              <a:buFontTx/>
              <a:buChar char="-"/>
            </a:pPr>
            <a:r>
              <a:rPr lang="en-US" sz="2000" dirty="0"/>
              <a:t>Full repeater control built in</a:t>
            </a:r>
          </a:p>
          <a:p>
            <a:pPr>
              <a:buFontTx/>
              <a:buChar char="-"/>
            </a:pPr>
            <a:r>
              <a:rPr lang="en-US" sz="2000" dirty="0"/>
              <a:t>Repeater can be configured as open, closed or private</a:t>
            </a:r>
          </a:p>
          <a:p>
            <a:pPr>
              <a:buFontTx/>
              <a:buChar char="-"/>
            </a:pPr>
            <a:endParaRPr lang="en-US" sz="2000" dirty="0"/>
          </a:p>
        </p:txBody>
      </p:sp>
    </p:spTree>
    <p:extLst>
      <p:ext uri="{BB962C8B-B14F-4D97-AF65-F5344CB8AC3E}">
        <p14:creationId xmlns:p14="http://schemas.microsoft.com/office/powerpoint/2010/main" val="525266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639762"/>
          </a:xfrm>
        </p:spPr>
        <p:txBody>
          <a:bodyPr>
            <a:normAutofit/>
          </a:bodyPr>
          <a:lstStyle/>
          <a:p>
            <a:pPr algn="l"/>
            <a:r>
              <a:rPr lang="en-US" sz="3200" dirty="0" err="1"/>
              <a:t>AllStar</a:t>
            </a:r>
            <a:r>
              <a:rPr lang="en-US" sz="3200" dirty="0"/>
              <a:t> is Based on Asterisk</a:t>
            </a:r>
          </a:p>
        </p:txBody>
      </p:sp>
      <p:sp>
        <p:nvSpPr>
          <p:cNvPr id="3" name="Content Placeholder 2"/>
          <p:cNvSpPr>
            <a:spLocks noGrp="1"/>
          </p:cNvSpPr>
          <p:nvPr>
            <p:ph idx="1"/>
          </p:nvPr>
        </p:nvSpPr>
        <p:spPr>
          <a:xfrm>
            <a:off x="457200" y="1524000"/>
            <a:ext cx="8229600" cy="4602163"/>
          </a:xfrm>
        </p:spPr>
        <p:txBody>
          <a:bodyPr>
            <a:normAutofit/>
          </a:bodyPr>
          <a:lstStyle/>
          <a:p>
            <a:pPr marL="0" indent="0">
              <a:buNone/>
            </a:pPr>
            <a:r>
              <a:rPr lang="en-US" sz="2000" dirty="0"/>
              <a:t>From Wikipedia:</a:t>
            </a:r>
          </a:p>
          <a:p>
            <a:pPr marL="0" indent="0">
              <a:buNone/>
            </a:pPr>
            <a:endParaRPr lang="en-US" sz="2000" dirty="0"/>
          </a:p>
          <a:p>
            <a:pPr marL="0" indent="0">
              <a:buNone/>
            </a:pPr>
            <a:r>
              <a:rPr lang="en-US" sz="2000" b="1" dirty="0"/>
              <a:t>Asterisk</a:t>
            </a:r>
            <a:r>
              <a:rPr lang="en-US" sz="2000" dirty="0"/>
              <a:t> </a:t>
            </a:r>
            <a:r>
              <a:rPr lang="en-US" sz="2000" i="1" dirty="0"/>
              <a:t>is a software implementation of a private branch exchange (PBX). In conjunction with suitable telephony hardware interfaces and network applications, Asterisk is used to establish and control telephone calls between telecommunication endpoints, such as customary telephone sets, destinations on the public switched telephone network (PSTN), and devices or services on voice over Internet Protocol (VoIP) networks.</a:t>
            </a:r>
          </a:p>
          <a:p>
            <a:pPr marL="0" indent="0">
              <a:buNone/>
            </a:pPr>
            <a:endParaRPr lang="en-US" sz="2000" dirty="0"/>
          </a:p>
          <a:p>
            <a:r>
              <a:rPr lang="en-US" sz="2000" dirty="0"/>
              <a:t>Started in 1999, Asterisk has become a very popular, powerful PBX software</a:t>
            </a:r>
          </a:p>
          <a:p>
            <a:r>
              <a:rPr lang="en-US" sz="2000" dirty="0"/>
              <a:t>Asterisk is rich with features, supports many codecs</a:t>
            </a:r>
          </a:p>
          <a:p>
            <a:endParaRPr lang="en-US" sz="1800" dirty="0"/>
          </a:p>
        </p:txBody>
      </p:sp>
    </p:spTree>
    <p:extLst>
      <p:ext uri="{BB962C8B-B14F-4D97-AF65-F5344CB8AC3E}">
        <p14:creationId xmlns:p14="http://schemas.microsoft.com/office/powerpoint/2010/main" val="80030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639762"/>
          </a:xfrm>
        </p:spPr>
        <p:txBody>
          <a:bodyPr>
            <a:normAutofit/>
          </a:bodyPr>
          <a:lstStyle/>
          <a:p>
            <a:pPr algn="l"/>
            <a:r>
              <a:rPr lang="en-US" sz="3200" dirty="0"/>
              <a:t>How Did </a:t>
            </a:r>
            <a:r>
              <a:rPr lang="en-US" sz="3200" dirty="0" err="1"/>
              <a:t>AllStar</a:t>
            </a:r>
            <a:r>
              <a:rPr lang="en-US" sz="3200" dirty="0"/>
              <a:t> Start ?</a:t>
            </a:r>
          </a:p>
        </p:txBody>
      </p:sp>
      <p:sp>
        <p:nvSpPr>
          <p:cNvPr id="3" name="Content Placeholder 2"/>
          <p:cNvSpPr>
            <a:spLocks noGrp="1"/>
          </p:cNvSpPr>
          <p:nvPr>
            <p:ph idx="1"/>
          </p:nvPr>
        </p:nvSpPr>
        <p:spPr>
          <a:xfrm>
            <a:off x="457200" y="1524000"/>
            <a:ext cx="8229600" cy="5059363"/>
          </a:xfrm>
        </p:spPr>
        <p:txBody>
          <a:bodyPr>
            <a:normAutofit/>
          </a:bodyPr>
          <a:lstStyle/>
          <a:p>
            <a:pPr marL="0" indent="0">
              <a:buNone/>
            </a:pPr>
            <a:r>
              <a:rPr lang="en-US" sz="2000" dirty="0"/>
              <a:t>Jim Dixon WB6NIL (SK) and Steve Rodgers WA6ZFT wrote an extension to Asterisk to provide hardware control of repeaters</a:t>
            </a:r>
          </a:p>
          <a:p>
            <a:pPr marL="0" indent="0">
              <a:buNone/>
            </a:pPr>
            <a:endParaRPr lang="en-US" sz="2000" dirty="0"/>
          </a:p>
          <a:p>
            <a:pPr marL="0" indent="0">
              <a:buNone/>
            </a:pPr>
            <a:r>
              <a:rPr lang="en-US" sz="2000" dirty="0"/>
              <a:t>From </a:t>
            </a:r>
            <a:r>
              <a:rPr lang="en-US" sz="2000" dirty="0">
                <a:hlinkClick r:id="rId2"/>
              </a:rPr>
              <a:t>https://wiki.allstarlink.org/wiki/ASLCorporate:History</a:t>
            </a:r>
            <a:endParaRPr lang="en-US" sz="2000" dirty="0"/>
          </a:p>
          <a:p>
            <a:pPr marL="0" indent="0">
              <a:buNone/>
            </a:pPr>
            <a:endParaRPr lang="en-US" sz="2400" dirty="0"/>
          </a:p>
          <a:p>
            <a:pPr marL="0" indent="0">
              <a:buNone/>
            </a:pPr>
            <a:r>
              <a:rPr lang="en-US" sz="2000" i="1" dirty="0" smtClean="0"/>
              <a:t>“From </a:t>
            </a:r>
            <a:r>
              <a:rPr lang="en-US" sz="2000" i="1" dirty="0"/>
              <a:t>its very onset, I saw that Asterisk was not only a good telephony switch, but also makes a good application implementation platform for virtually any telecommunication application that requires use of many of the things that Asterisk provides</a:t>
            </a:r>
            <a:r>
              <a:rPr lang="en-US" sz="2000" i="1" dirty="0" smtClean="0"/>
              <a:t>.”</a:t>
            </a:r>
            <a:endParaRPr lang="en-US" sz="2000" i="1" dirty="0"/>
          </a:p>
          <a:p>
            <a:pPr marL="0" indent="0">
              <a:buNone/>
            </a:pPr>
            <a:endParaRPr lang="en-US" sz="2000" i="1" dirty="0"/>
          </a:p>
          <a:p>
            <a:pPr marL="0" indent="0">
              <a:buNone/>
            </a:pPr>
            <a:r>
              <a:rPr lang="en-US" sz="2000" i="1" dirty="0" smtClean="0"/>
              <a:t>“…. essentially </a:t>
            </a:r>
            <a:r>
              <a:rPr lang="en-US" sz="2000" i="1" dirty="0"/>
              <a:t>provide an outlet of nearly 30 years of experience and frustration with repeater and remote base systems, in the form of designing a system essentially "the way I think a system should be</a:t>
            </a:r>
            <a:r>
              <a:rPr lang="en-US" sz="2000" i="1" dirty="0" smtClean="0"/>
              <a:t>.“” </a:t>
            </a:r>
            <a:r>
              <a:rPr lang="en-US" sz="2000" i="1" dirty="0"/>
              <a:t>– Jim Dixon</a:t>
            </a:r>
          </a:p>
        </p:txBody>
      </p:sp>
    </p:spTree>
    <p:extLst>
      <p:ext uri="{BB962C8B-B14F-4D97-AF65-F5344CB8AC3E}">
        <p14:creationId xmlns:p14="http://schemas.microsoft.com/office/powerpoint/2010/main" val="1171079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639762"/>
          </a:xfrm>
        </p:spPr>
        <p:txBody>
          <a:bodyPr>
            <a:normAutofit fontScale="90000"/>
          </a:bodyPr>
          <a:lstStyle/>
          <a:p>
            <a:pPr algn="l"/>
            <a:r>
              <a:rPr lang="en-US" sz="3200" dirty="0"/>
              <a:t>Compared to Other Digital Linking Solutions</a:t>
            </a:r>
          </a:p>
        </p:txBody>
      </p:sp>
      <p:sp>
        <p:nvSpPr>
          <p:cNvPr id="3" name="Content Placeholder 2"/>
          <p:cNvSpPr>
            <a:spLocks noGrp="1"/>
          </p:cNvSpPr>
          <p:nvPr>
            <p:ph idx="1"/>
          </p:nvPr>
        </p:nvSpPr>
        <p:spPr>
          <a:xfrm>
            <a:off x="457200" y="1219200"/>
            <a:ext cx="8229600" cy="5059363"/>
          </a:xfrm>
        </p:spPr>
        <p:txBody>
          <a:bodyPr>
            <a:normAutofit lnSpcReduction="10000"/>
          </a:bodyPr>
          <a:lstStyle/>
          <a:p>
            <a:pPr marL="0" indent="0">
              <a:buNone/>
            </a:pPr>
            <a:r>
              <a:rPr lang="en-US" sz="2000" b="1" dirty="0" err="1"/>
              <a:t>Echolink</a:t>
            </a:r>
            <a:endParaRPr lang="en-US" sz="2000" b="1" dirty="0"/>
          </a:p>
          <a:p>
            <a:r>
              <a:rPr lang="en-US" sz="2000" dirty="0"/>
              <a:t>Half duplex only</a:t>
            </a:r>
          </a:p>
          <a:p>
            <a:r>
              <a:rPr lang="en-US" sz="2000" dirty="0"/>
              <a:t>Lower audio quality</a:t>
            </a:r>
          </a:p>
          <a:p>
            <a:r>
              <a:rPr lang="en-US" sz="2000" dirty="0"/>
              <a:t>Not open source</a:t>
            </a:r>
          </a:p>
          <a:p>
            <a:r>
              <a:rPr lang="en-US" sz="2000" dirty="0"/>
              <a:t>Easy to use, but usually phone or PC </a:t>
            </a:r>
            <a:r>
              <a:rPr lang="en-US" sz="2000" dirty="0" smtClean="0"/>
              <a:t>based</a:t>
            </a:r>
          </a:p>
          <a:p>
            <a:r>
              <a:rPr lang="en-US" sz="2000" dirty="0"/>
              <a:t>Also app users cannot key up until the repeater drops the </a:t>
            </a:r>
            <a:r>
              <a:rPr lang="en-US" sz="2000" dirty="0" smtClean="0"/>
              <a:t>carrier</a:t>
            </a:r>
            <a:endParaRPr lang="en-US" sz="2000" dirty="0"/>
          </a:p>
          <a:p>
            <a:r>
              <a:rPr lang="en-US" sz="2000" dirty="0"/>
              <a:t>Personally I find the audio delays unbearable. </a:t>
            </a:r>
            <a:endParaRPr lang="en-US" sz="2000" dirty="0" smtClean="0"/>
          </a:p>
          <a:p>
            <a:r>
              <a:rPr lang="en-US" sz="2000" dirty="0" smtClean="0"/>
              <a:t>Bandwidth issues with too many connected users (K6TZ example)</a:t>
            </a:r>
            <a:endParaRPr lang="en-US" sz="2000" dirty="0"/>
          </a:p>
          <a:p>
            <a:endParaRPr lang="en-US" sz="2000" dirty="0"/>
          </a:p>
          <a:p>
            <a:pPr marL="0" indent="0">
              <a:buNone/>
            </a:pPr>
            <a:r>
              <a:rPr lang="en-US" sz="2000" b="1" dirty="0"/>
              <a:t>IRLP</a:t>
            </a:r>
          </a:p>
          <a:p>
            <a:r>
              <a:rPr lang="en-US" sz="2000" dirty="0"/>
              <a:t>Not open source</a:t>
            </a:r>
          </a:p>
          <a:p>
            <a:r>
              <a:rPr lang="en-US" sz="2000" dirty="0"/>
              <a:t>Specialized hardware required</a:t>
            </a:r>
          </a:p>
          <a:p>
            <a:r>
              <a:rPr lang="en-US" sz="2000" dirty="0"/>
              <a:t>Originates from the radio only (no web access)</a:t>
            </a:r>
          </a:p>
          <a:p>
            <a:r>
              <a:rPr lang="en-US" sz="2000" dirty="0"/>
              <a:t>Limited linking capability</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2083545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2643</TotalTime>
  <Words>1642</Words>
  <Application>Microsoft Office PowerPoint</Application>
  <PresentationFormat>On-screen Show (4:3)</PresentationFormat>
  <Paragraphs>246</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Microsoft Sans Serif</vt:lpstr>
      <vt:lpstr>Office Theme</vt:lpstr>
      <vt:lpstr>Introduction to AllStar</vt:lpstr>
      <vt:lpstr>Repeater Linking - Analog</vt:lpstr>
      <vt:lpstr>Repeater Linking - Digital</vt:lpstr>
      <vt:lpstr>Pros and Cons of Linking Over the Internet</vt:lpstr>
      <vt:lpstr>Multiple Digital Links via Internet</vt:lpstr>
      <vt:lpstr>What is AllStar ?</vt:lpstr>
      <vt:lpstr>AllStar is Based on Asterisk</vt:lpstr>
      <vt:lpstr>How Did AllStar Start ?</vt:lpstr>
      <vt:lpstr>Compared to Other Digital Linking Solutions</vt:lpstr>
      <vt:lpstr>AllStar Nodes 26,000 Users, 25,000 Nodes</vt:lpstr>
      <vt:lpstr>“Why Would I Care About AllStar?”</vt:lpstr>
      <vt:lpstr>AllStar vs DMR?</vt:lpstr>
      <vt:lpstr>AllStar Linking Examples – Small (Alaska Hub)</vt:lpstr>
      <vt:lpstr>AllStar Linking Example – Big*</vt:lpstr>
      <vt:lpstr>AllStar End User Access – Essentially 2 ways</vt:lpstr>
      <vt:lpstr>AllStar Access – Local AllStar Capable Repeater</vt:lpstr>
      <vt:lpstr>AllStar Access - Fully Built Hotspot - $$$</vt:lpstr>
      <vt:lpstr>Personal AllStar Node – Partial Kits - $-$$</vt:lpstr>
      <vt:lpstr>AllStar Node From ‘Scratch’ - $ (all need a Raspberry Pi)</vt:lpstr>
      <vt:lpstr>AI6VX Radio-less node #1 (first node built)</vt:lpstr>
      <vt:lpstr>AI6VX Radio-Less Node #2</vt:lpstr>
      <vt:lpstr>AI6VX Radio Based Node </vt:lpstr>
      <vt:lpstr>Creating Your Own AllStar Personal Node</vt:lpstr>
      <vt:lpstr>Getting Your AllStar Number – AllStarLink.org</vt:lpstr>
      <vt:lpstr>Getting Your AllStar Details</vt:lpstr>
      <vt:lpstr>CM108 Modification</vt:lpstr>
      <vt:lpstr>Baofeng 888s Modification</vt:lpstr>
      <vt:lpstr>Controlling Your Self-Built AllStar Personal Node</vt:lpstr>
      <vt:lpstr>Webpage Control of Your Node</vt:lpstr>
      <vt:lpstr>Phone App Control - Node Remote – iOS Example </vt:lpstr>
      <vt:lpstr>Common Questions/Points of Confusion</vt:lpstr>
      <vt:lpstr>Summary</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AllStar</dc:title>
  <dc:creator>DavesLenovo</dc:creator>
  <cp:lastModifiedBy>dschmidt</cp:lastModifiedBy>
  <cp:revision>128</cp:revision>
  <dcterms:created xsi:type="dcterms:W3CDTF">2022-09-05T20:58:00Z</dcterms:created>
  <dcterms:modified xsi:type="dcterms:W3CDTF">2022-09-17T04:13:14Z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7982e90b-3b78-46d9-9792-f2d015db0757</vt:lpwstr>
  </property>
  <property fmtid="{D5CDD505-2E9C-101B-9397-08002B2CF9AE}" pid="3" name="ECIData">
    <vt:lpwstr>NO</vt:lpwstr>
  </property>
  <property fmtid="{D5CDD505-2E9C-101B-9397-08002B2CF9AE}" pid="4" name="IncludeFooter">
    <vt:lpwstr>No</vt:lpwstr>
  </property>
</Properties>
</file>